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94" r:id="rId4"/>
    <p:sldId id="298" r:id="rId5"/>
    <p:sldId id="295" r:id="rId6"/>
    <p:sldId id="296" r:id="rId7"/>
    <p:sldId id="297" r:id="rId8"/>
    <p:sldId id="305" r:id="rId9"/>
    <p:sldId id="287" r:id="rId10"/>
    <p:sldId id="288" r:id="rId11"/>
    <p:sldId id="289" r:id="rId12"/>
    <p:sldId id="290" r:id="rId13"/>
    <p:sldId id="304" r:id="rId14"/>
    <p:sldId id="303" r:id="rId15"/>
    <p:sldId id="284" r:id="rId16"/>
    <p:sldId id="300" r:id="rId17"/>
    <p:sldId id="301" r:id="rId18"/>
    <p:sldId id="302" r:id="rId19"/>
    <p:sldId id="292" r:id="rId20"/>
    <p:sldId id="293" r:id="rId21"/>
    <p:sldId id="299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7"/>
    <a:srgbClr val="FF6600"/>
    <a:srgbClr val="727D82"/>
    <a:srgbClr val="848D91"/>
    <a:srgbClr val="4D5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5" autoAdjust="0"/>
    <p:restoredTop sz="94687" autoAdjust="0"/>
  </p:normalViewPr>
  <p:slideViewPr>
    <p:cSldViewPr>
      <p:cViewPr>
        <p:scale>
          <a:sx n="82" d="100"/>
          <a:sy n="82" d="100"/>
        </p:scale>
        <p:origin x="-109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6C3B6-854D-4A69-B155-70D038E26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231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C787C-F578-462F-BF4E-BEFDE68A7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8835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3570-41DC-4DC8-B3D4-FBA673137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530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21376-33B0-4B87-BFB4-359FC0127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111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0EC83-9132-42D7-9B23-16652C76B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4917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B7AE6-E1F0-4687-8FEE-FF4A2F870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0935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56E3C-6700-4F04-AEA7-7D8F84E18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84028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76A76-D684-4A8E-8F13-6D92B0DAE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810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64D9-F990-421B-8317-5A90183A9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679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2F81-A8F4-4FA1-89C0-354A45D55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750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A64CE-9176-454D-8F30-CDB0F826A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114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7E2737-9DA3-4B19-9CAC-9F972B5EC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r="1338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90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r="128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173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r="128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05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r="9418"/>
          <a:stretch/>
        </p:blipFill>
        <p:spPr bwMode="auto">
          <a:xfrm>
            <a:off x="0" y="1868"/>
            <a:ext cx="9144000" cy="672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21650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r="7321"/>
          <a:stretch/>
        </p:blipFill>
        <p:spPr bwMode="auto">
          <a:xfrm>
            <a:off x="0" y="-1"/>
            <a:ext cx="9144000" cy="65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6991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\\SBS\RedirectedFolders\VyacheslavP\Desktop\мусор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696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2" y="-110406"/>
            <a:ext cx="6788150" cy="66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\\SBS\RedirectedFolders\VyacheslavP\Desktop\мусор\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4"/>
          <a:stretch/>
        </p:blipFill>
        <p:spPr bwMode="auto">
          <a:xfrm>
            <a:off x="0" y="0"/>
            <a:ext cx="9144000" cy="7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197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78889"/>
            <a:ext cx="6680200" cy="665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\\SBS\RedirectedFolders\VyacheslavP\Desktop\мусор\2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4"/>
          <a:stretch/>
        </p:blipFill>
        <p:spPr bwMode="auto">
          <a:xfrm>
            <a:off x="0" y="0"/>
            <a:ext cx="9144000" cy="7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072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\\SBS\RedirectedFolders\VyacheslavP\Desktop\мусор\2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4"/>
          <a:stretch/>
        </p:blipFill>
        <p:spPr bwMode="auto">
          <a:xfrm>
            <a:off x="0" y="0"/>
            <a:ext cx="9144000" cy="73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69" y="1412776"/>
            <a:ext cx="3032035" cy="428052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71500" dist="5588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2530"/>
            <a:ext cx="3072248" cy="306056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114300" dist="76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 стрелкой 8"/>
          <p:cNvCxnSpPr/>
          <p:nvPr/>
        </p:nvCxnSpPr>
        <p:spPr>
          <a:xfrm>
            <a:off x="3275856" y="1959962"/>
            <a:ext cx="2088232" cy="1397030"/>
          </a:xfrm>
          <a:prstGeom prst="curvedConnector3">
            <a:avLst>
              <a:gd name="adj1" fmla="val 50000"/>
            </a:avLst>
          </a:prstGeom>
          <a:ln w="38100" cap="rnd">
            <a:solidFill>
              <a:srgbClr val="008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7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052736"/>
            <a:ext cx="917575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romanbaranov\Desktop\Рисунок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38"/>
          <a:stretch/>
        </p:blipFill>
        <p:spPr bwMode="auto">
          <a:xfrm>
            <a:off x="-36512" y="0"/>
            <a:ext cx="9180512" cy="7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08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560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13060"/>
            <a:ext cx="9048750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romanbaranov\Desktop\Рисунок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38"/>
          <a:stretch/>
        </p:blipFill>
        <p:spPr bwMode="auto">
          <a:xfrm>
            <a:off x="-36512" y="0"/>
            <a:ext cx="9180512" cy="7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09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" t="9700" r="821" b="1631"/>
          <a:stretch/>
        </p:blipFill>
        <p:spPr bwMode="auto">
          <a:xfrm>
            <a:off x="0" y="188640"/>
            <a:ext cx="9144000" cy="594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C:\Users\romanbaranov\Desktop\Рисунок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38"/>
          <a:stretch/>
        </p:blipFill>
        <p:spPr bwMode="auto">
          <a:xfrm>
            <a:off x="-36512" y="0"/>
            <a:ext cx="9180512" cy="7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4" y="5429984"/>
            <a:ext cx="8881200" cy="150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36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VyacheslavP\Downloads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manbaranov\Desktop\Рисунок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188640"/>
            <a:ext cx="1944216" cy="307777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chemeClr val="bg1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ИСТОРИЯ ПРОЕКТА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2383" y="3603432"/>
            <a:ext cx="1145441" cy="400110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2011</a:t>
            </a:r>
            <a:endParaRPr lang="ru-RU" sz="1600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411760" y="3465512"/>
            <a:ext cx="0" cy="112584"/>
          </a:xfrm>
          <a:prstGeom prst="line">
            <a:avLst/>
          </a:prstGeom>
          <a:ln w="88900" cap="rnd">
            <a:solidFill>
              <a:srgbClr val="0085C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851920" y="3469640"/>
            <a:ext cx="0" cy="112584"/>
          </a:xfrm>
          <a:prstGeom prst="line">
            <a:avLst/>
          </a:prstGeom>
          <a:ln w="88900" cap="rnd">
            <a:solidFill>
              <a:srgbClr val="0085C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732240" y="3485768"/>
            <a:ext cx="0" cy="112584"/>
          </a:xfrm>
          <a:prstGeom prst="line">
            <a:avLst/>
          </a:prstGeom>
          <a:ln w="88900" cap="rnd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5292080" y="3479800"/>
            <a:ext cx="0" cy="112584"/>
          </a:xfrm>
          <a:prstGeom prst="line">
            <a:avLst/>
          </a:prstGeom>
          <a:ln w="88900" cap="rnd">
            <a:solidFill>
              <a:srgbClr val="0085C7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82543" y="3603432"/>
            <a:ext cx="1145441" cy="400110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2012</a:t>
            </a:r>
            <a:endParaRPr lang="ru-RU" sz="1600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2703" y="3603432"/>
            <a:ext cx="1145441" cy="400110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2013</a:t>
            </a:r>
            <a:endParaRPr lang="ru-RU" sz="1600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62863" y="3606422"/>
            <a:ext cx="1145441" cy="400110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2014</a:t>
            </a:r>
            <a:endParaRPr lang="ru-RU" sz="1600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2179432" y="1537144"/>
            <a:ext cx="468000" cy="2883663"/>
          </a:xfrm>
          <a:prstGeom prst="rightBrace">
            <a:avLst/>
          </a:prstGeom>
          <a:ln w="38100" cap="rnd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 rot="5400000">
            <a:off x="5670148" y="2330853"/>
            <a:ext cx="468000" cy="4104455"/>
          </a:xfrm>
          <a:prstGeom prst="rightBrace">
            <a:avLst/>
          </a:prstGeom>
          <a:ln w="38100" cap="rnd">
            <a:solidFill>
              <a:srgbClr val="FF6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973270" y="3438144"/>
            <a:ext cx="718410" cy="0"/>
          </a:xfrm>
          <a:prstGeom prst="line">
            <a:avLst/>
          </a:prstGeom>
          <a:ln w="88900" cap="rnd">
            <a:solidFill>
              <a:srgbClr val="0085C7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07114" y="1700808"/>
            <a:ext cx="4750858" cy="830997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    1-й этап:</a:t>
            </a:r>
          </a:p>
          <a:p>
            <a:r>
              <a:rPr lang="ru-RU" sz="2800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Автоматизация</a:t>
            </a:r>
            <a:r>
              <a:rPr lang="ru-RU" sz="2800" b="1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лицензий</a:t>
            </a:r>
            <a:endParaRPr lang="ru-RU" sz="2000" b="1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1960" y="4707141"/>
            <a:ext cx="5040560" cy="830997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         2-й этап:</a:t>
            </a:r>
          </a:p>
          <a:p>
            <a:r>
              <a:rPr lang="ru-RU" sz="2800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Автоматизация</a:t>
            </a:r>
            <a:r>
              <a:rPr lang="ru-RU" sz="2800" b="1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разрешений</a:t>
            </a:r>
            <a:endParaRPr lang="ru-RU" sz="2000" b="1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4" name="Picture 6" descr="http://s1.iconbird.com/ico/0612/IconshockFolders/w512h5121339788481documents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60" y="481809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64" y="1830792"/>
            <a:ext cx="737118" cy="7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691680" y="3438144"/>
            <a:ext cx="6624736" cy="0"/>
          </a:xfrm>
          <a:prstGeom prst="straightConnector1">
            <a:avLst/>
          </a:prstGeom>
          <a:ln w="88900" cap="rnd">
            <a:solidFill>
              <a:srgbClr val="008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31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omanbaranov\Desktop\Рисунок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1640" y="4345940"/>
            <a:ext cx="3011722" cy="523220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200</a:t>
            </a:r>
            <a:r>
              <a:rPr lang="ru-RU" sz="2800" b="1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тыс. </a:t>
            </a:r>
            <a:r>
              <a:rPr lang="ru-RU" b="1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разрешений</a:t>
            </a:r>
            <a:endParaRPr lang="ru-RU" sz="2800" b="1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91" y="813273"/>
            <a:ext cx="4529817" cy="2800767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Более чем</a:t>
            </a:r>
          </a:p>
          <a:p>
            <a:pPr algn="ctr"/>
            <a:r>
              <a:rPr lang="ru-RU" sz="2800" b="1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</a:t>
            </a:r>
            <a:r>
              <a:rPr lang="ru-RU" sz="8800" b="1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ru-RU" sz="2800" b="1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раза сокращено</a:t>
            </a:r>
          </a:p>
          <a:p>
            <a:pPr algn="r"/>
            <a:endParaRPr lang="ru-RU" sz="2000" spc="-150" dirty="0" smtClean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2000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количество требуемых </a:t>
            </a:r>
          </a:p>
          <a:p>
            <a:pPr algn="r"/>
            <a:r>
              <a:rPr lang="ru-RU" sz="2000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заявителей документов</a:t>
            </a:r>
            <a:endParaRPr lang="ru-RU" sz="2000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9" y="806366"/>
            <a:ext cx="4032448" cy="2769989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Автоматизировано</a:t>
            </a:r>
          </a:p>
          <a:p>
            <a:endParaRPr lang="ru-RU" sz="1200" dirty="0" smtClean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ru-RU" sz="8000" b="1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295</a:t>
            </a:r>
          </a:p>
          <a:p>
            <a:pPr algn="r"/>
            <a:endParaRPr lang="ru-RU" sz="1400" dirty="0" smtClean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20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государственных услуг</a:t>
            </a:r>
          </a:p>
          <a:p>
            <a:pPr algn="r"/>
            <a:r>
              <a:rPr lang="ru-RU" sz="20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разрешительной сфере</a:t>
            </a:r>
          </a:p>
        </p:txBody>
      </p:sp>
      <p:pic>
        <p:nvPicPr>
          <p:cNvPr id="43014" name="Picture 6" descr="http://s1.iconbird.com/ico/0612/IconshockFolders/w512h5121339788481documents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806366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59633" y="5949280"/>
            <a:ext cx="3013879" cy="338554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историческими разрешениями</a:t>
            </a:r>
            <a:endParaRPr lang="ru-RU" sz="1600" b="1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9633" y="6331322"/>
            <a:ext cx="2095767" cy="338554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90 000 документов</a:t>
            </a:r>
            <a:endParaRPr lang="ru-RU" sz="1600" b="1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9" y="3899887"/>
            <a:ext cx="4032448" cy="2831544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Произведено</a:t>
            </a:r>
          </a:p>
          <a:p>
            <a:pPr algn="r"/>
            <a:r>
              <a:rPr lang="ru-RU" sz="1200" dirty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ru-RU" sz="2400" dirty="0" smtClean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32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более</a:t>
            </a:r>
            <a:r>
              <a:rPr lang="ru-RU" sz="4000" b="1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6600" b="1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15</a:t>
            </a:r>
          </a:p>
          <a:p>
            <a:pPr algn="r"/>
            <a:endParaRPr lang="ru-RU" sz="1000" dirty="0" smtClean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интеграций «Е-Лицензирования»</a:t>
            </a:r>
          </a:p>
          <a:p>
            <a:pPr algn="r"/>
            <a:endParaRPr lang="ru-RU" sz="1600" dirty="0" smtClean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160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 отраслевыми системами государственных органов</a:t>
            </a:r>
          </a:p>
        </p:txBody>
      </p:sp>
      <p:pic>
        <p:nvPicPr>
          <p:cNvPr id="5125" name="Picture 5" descr="C:\Users\romanbaranov\Desktop\Без имени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28" y="3801398"/>
            <a:ext cx="1479587" cy="142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25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manbaranov\Desktop\Рисунок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5583" y="188640"/>
            <a:ext cx="2516937" cy="307777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chemeClr val="bg1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АРХИТЕКТУРА СИСТЕМЫ</a:t>
            </a:r>
            <a:endParaRPr lang="ru-RU" sz="1400" b="1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80528" y="5085184"/>
            <a:ext cx="3240360" cy="707886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Портал</a:t>
            </a:r>
          </a:p>
          <a:p>
            <a:pPr algn="ctr"/>
            <a:r>
              <a:rPr lang="ru-RU" sz="2000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«Е-Лицензирование»</a:t>
            </a:r>
            <a:endParaRPr lang="ru-RU" sz="1600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C:\Users\romanbaranov\Desktop\Рисунок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101" y="1412776"/>
            <a:ext cx="26840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r="13479"/>
          <a:stretch/>
        </p:blipFill>
        <p:spPr bwMode="auto">
          <a:xfrm>
            <a:off x="827584" y="4025107"/>
            <a:ext cx="1413436" cy="106007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Прямая со стрелкой 8"/>
          <p:cNvCxnSpPr>
            <a:endCxn id="26" idx="0"/>
          </p:cNvCxnSpPr>
          <p:nvPr/>
        </p:nvCxnSpPr>
        <p:spPr>
          <a:xfrm rot="10800000" flipV="1">
            <a:off x="1534302" y="3068957"/>
            <a:ext cx="1381514" cy="956150"/>
          </a:xfrm>
          <a:prstGeom prst="curvedConnector2">
            <a:avLst/>
          </a:prstGeom>
          <a:ln w="38100" cap="rnd">
            <a:solidFill>
              <a:srgbClr val="008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romanbaranov\Desktop\Рисунок2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25107"/>
            <a:ext cx="1757781" cy="90818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915816" y="5085184"/>
            <a:ext cx="3240360" cy="1015663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Автоматизированное рабочее место</a:t>
            </a:r>
          </a:p>
          <a:p>
            <a:pPr algn="ctr"/>
            <a:r>
              <a:rPr lang="ru-RU" sz="2000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«Е-Лицензирования»</a:t>
            </a:r>
            <a:endParaRPr lang="ru-RU" sz="1600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1492318" cy="140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Прямая со стрелкой 8"/>
          <p:cNvCxnSpPr>
            <a:endCxn id="2051" idx="0"/>
          </p:cNvCxnSpPr>
          <p:nvPr/>
        </p:nvCxnSpPr>
        <p:spPr>
          <a:xfrm>
            <a:off x="4514787" y="3438144"/>
            <a:ext cx="0" cy="586963"/>
          </a:xfrm>
          <a:prstGeom prst="straightConnector1">
            <a:avLst/>
          </a:prstGeom>
          <a:ln w="38100" cap="rnd">
            <a:solidFill>
              <a:srgbClr val="008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03640" y="5077633"/>
            <a:ext cx="3240360" cy="1015663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pc="-150" dirty="0"/>
              <a:t>Универсальная интеграционная шина</a:t>
            </a:r>
          </a:p>
          <a:p>
            <a:r>
              <a:rPr lang="ru-RU" spc="-150" dirty="0"/>
              <a:t>«</a:t>
            </a:r>
            <a:r>
              <a:rPr lang="ru-RU" spc="-150" dirty="0" smtClean="0"/>
              <a:t>Е-Лицензирования»</a:t>
            </a:r>
            <a:endParaRPr lang="ru-RU" spc="-150" dirty="0"/>
          </a:p>
        </p:txBody>
      </p:sp>
      <p:cxnSp>
        <p:nvCxnSpPr>
          <p:cNvPr id="47" name="Прямая со стрелкой 8"/>
          <p:cNvCxnSpPr>
            <a:endCxn id="2052" idx="0"/>
          </p:cNvCxnSpPr>
          <p:nvPr/>
        </p:nvCxnSpPr>
        <p:spPr>
          <a:xfrm>
            <a:off x="6012160" y="3085591"/>
            <a:ext cx="1610255" cy="631441"/>
          </a:xfrm>
          <a:prstGeom prst="curvedConnector2">
            <a:avLst/>
          </a:prstGeom>
          <a:ln w="38100" cap="rnd">
            <a:solidFill>
              <a:srgbClr val="0085C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53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manbaranov\Desktop\Рисун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5534560"/>
            <a:ext cx="4896544" cy="830997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727D82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Унификация технологий</a:t>
            </a:r>
          </a:p>
          <a:p>
            <a:r>
              <a:rPr lang="ru-RU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	</a:t>
            </a:r>
            <a:r>
              <a:rPr lang="ru-RU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государственного управления</a:t>
            </a:r>
            <a:r>
              <a:rPr lang="en-US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ru-RU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en-US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ru-RU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при помощи </a:t>
            </a:r>
            <a:r>
              <a:rPr lang="en-US" sz="1600" b="1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BPM</a:t>
            </a:r>
            <a:endParaRPr lang="ru-RU" sz="1600" b="1" dirty="0" smtClean="0">
              <a:solidFill>
                <a:srgbClr val="727D8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84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manbaranov\Desktop\Рисун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20" y="5534559"/>
            <a:ext cx="5256584" cy="1077218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727D82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Автоматизация государственных услуг</a:t>
            </a:r>
          </a:p>
          <a:p>
            <a:r>
              <a:rPr lang="ru-RU" sz="1600" b="1" dirty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</a:t>
            </a:r>
            <a:r>
              <a:rPr lang="ru-RU" sz="1600" b="1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	бизнес-аналитиками</a:t>
            </a:r>
          </a:p>
          <a:p>
            <a:r>
              <a:rPr lang="ru-RU" sz="1600" dirty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     с использованиям</a:t>
            </a:r>
          </a:p>
          <a:p>
            <a:r>
              <a:rPr lang="ru-RU" sz="1600" b="1" dirty="0" smtClean="0">
                <a:solidFill>
                  <a:srgbClr val="727D8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языка декларативного описания услуг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05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romanbaranov\Desktop\Рисун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764704"/>
            <a:ext cx="9144001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r="2625"/>
          <a:stretch/>
        </p:blipFill>
        <p:spPr bwMode="auto">
          <a:xfrm>
            <a:off x="5118670" y="2480807"/>
            <a:ext cx="4025330" cy="225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862084"/>
            <a:ext cx="3411216" cy="389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8956" y="1268760"/>
            <a:ext cx="3240360" cy="646331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BPM</a:t>
            </a:r>
            <a:endParaRPr lang="ru-RU" sz="2800" b="1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9388" y="1217450"/>
            <a:ext cx="3975138" cy="1200329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Декларативный язык</a:t>
            </a:r>
            <a:endParaRPr lang="ru-RU" sz="2800" b="1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4559" y="2330147"/>
            <a:ext cx="3240360" cy="2215991"/>
          </a:xfrm>
          <a:prstGeom prst="rect">
            <a:avLst/>
          </a:prstGeom>
          <a:noFill/>
          <a:ln>
            <a:noFill/>
          </a:ln>
          <a:effectLst>
            <a:outerShdw blurRad="12700" algn="r" rotWithShape="0">
              <a:srgbClr val="0070C0"/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800" b="1" spc="-150" dirty="0" smtClean="0">
                <a:solidFill>
                  <a:srgbClr val="0085C7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+</a:t>
            </a:r>
            <a:endParaRPr lang="ru-RU" sz="9600" b="1" spc="-150" dirty="0">
              <a:solidFill>
                <a:srgbClr val="0085C7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89075"/>
            <a:ext cx="1152128" cy="59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38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r="13479"/>
          <a:stretch/>
        </p:blipFill>
        <p:spPr bwMode="auto">
          <a:xfrm>
            <a:off x="0" y="-734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326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86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romanbaranov</cp:lastModifiedBy>
  <cp:revision>85</cp:revision>
  <dcterms:created xsi:type="dcterms:W3CDTF">2013-05-20T20:03:27Z</dcterms:created>
  <dcterms:modified xsi:type="dcterms:W3CDTF">2014-04-22T18:01:56Z</dcterms:modified>
</cp:coreProperties>
</file>