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97" r:id="rId3"/>
    <p:sldId id="294" r:id="rId4"/>
    <p:sldId id="283" r:id="rId5"/>
    <p:sldId id="284" r:id="rId6"/>
    <p:sldId id="295" r:id="rId7"/>
    <p:sldId id="285" r:id="rId8"/>
    <p:sldId id="286" r:id="rId9"/>
    <p:sldId id="287" r:id="rId10"/>
    <p:sldId id="293" r:id="rId11"/>
    <p:sldId id="290" r:id="rId12"/>
    <p:sldId id="296" r:id="rId13"/>
    <p:sldId id="292" r:id="rId14"/>
    <p:sldId id="291" r:id="rId15"/>
    <p:sldId id="262" r:id="rId16"/>
    <p:sldId id="261" r:id="rId17"/>
    <p:sldId id="266" r:id="rId18"/>
    <p:sldId id="289" r:id="rId19"/>
    <p:sldId id="271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aur Mammədzadə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7041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215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E0CE5C-CF5C-44AE-A088-2B4EA2F9D4A6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809C56-BE85-4A32-8A16-98247617D0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242058-CCB1-42D4-892F-95AE99059D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A7749B-4D4A-46AA-9F7F-20B91F2D14A3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550D6B-0764-40A6-A20A-2F75EBAAEEB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az-Latn-AZ" smtClean="0">
                <a:solidFill>
                  <a:srgbClr val="9C4839"/>
                </a:solidFill>
                <a:latin typeface="Arial" charset="0"/>
                <a:cs typeface="Arial" charset="0"/>
              </a:rPr>
              <a:t> </a:t>
            </a: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D1702D-0859-4161-81AF-2F8BD60E98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B7F6C3-2691-4B06-A85C-740DD57B80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CC4ED8-DF7B-4B5B-B7A8-A63D5235E6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39BD4E-8C03-461D-B806-62A828081F2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8B51F-2454-4682-8918-0485BD47E4C5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5F171-4026-44B1-A974-ABCBB50357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6FC9C-6C9C-4129-82A5-D155DED91572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D753-1AED-4D1E-A3E3-5AAB1C1C85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CCA28-1208-4D04-A367-92EF6CF5CB5B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5CF5E-03E2-4781-B9D8-A74B7964A1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5E2F-6FF3-4B5D-862A-0FFBE0631039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AF6F0-FC59-418E-9E87-F15C14BDF4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5742E-9231-4BBF-9091-D0D222BCEF9C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61750-B1FF-413F-8A03-EA9420FC9D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C8718-2D97-4D12-AB05-1ED5CF35948F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7E834-2455-4016-97AF-8964A9E304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A20B5-8727-49F3-8D1C-04696F0EAF74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F6E76-587C-4D9D-9604-DAE4B4938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386ED-57DF-4C81-86F7-0AE053940C45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6391F-59EC-4F3E-89DE-AF82D79997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48141-7DAC-4974-87A1-7A8251091076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8679D-37AE-40BA-95EC-1B63BA9D83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CE698-162F-4C92-BDF0-DF91B80A7DDB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C7081-A5A4-4890-9BA6-DE3996DD46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14C7B-D557-4C3E-890F-86581633F039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208DE-4E06-45B1-BA76-B46A1C797A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E3991B-A26E-42C9-921B-864633A0D7D5}" type="datetimeFigureOut">
              <a:rPr lang="en-US"/>
              <a:pPr>
                <a:defRPr/>
              </a:pPr>
              <a:t>4/29/2013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9CAFBB-02A9-4FE0-9040-105EFE21F6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5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685800" y="4800600"/>
            <a:ext cx="8001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70C0"/>
                </a:solidFill>
                <a:latin typeface="Calibri" pitchFamily="34" charset="0"/>
              </a:rPr>
              <a:t>Азербайджано-Белорусский консорциум </a:t>
            </a:r>
            <a:endParaRPr lang="en-US" sz="28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2800">
                <a:solidFill>
                  <a:srgbClr val="0070C0"/>
                </a:solidFill>
                <a:latin typeface="Calibri" pitchFamily="34" charset="0"/>
              </a:rPr>
              <a:t>ULTRA</a:t>
            </a:r>
            <a:r>
              <a:rPr lang="ru-RU" sz="2800">
                <a:solidFill>
                  <a:srgbClr val="0070C0"/>
                </a:solidFill>
                <a:latin typeface="Calibri" pitchFamily="34" charset="0"/>
              </a:rPr>
              <a:t> - «СТ группа»</a:t>
            </a:r>
            <a:endParaRPr lang="en-US" sz="28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ru-RU" sz="2800">
                <a:latin typeface="Calibri" pitchFamily="34" charset="0"/>
              </a:rPr>
              <a:t>История успешного сотрудничества, перспективы развития и взгляд в будущее. </a:t>
            </a:r>
            <a:endParaRPr lang="en-US" sz="2800">
              <a:latin typeface="Calibri" pitchFamily="34" charset="0"/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49263"/>
            <a:ext cx="27114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4419600" cy="1143000"/>
          </a:xfrm>
        </p:spPr>
        <p:txBody>
          <a:bodyPr/>
          <a:lstStyle/>
          <a:p>
            <a:pPr algn="l"/>
            <a:r>
              <a:rPr lang="az-Latn-AZ" smtClean="0"/>
              <a:t>Elektron İmza</a:t>
            </a:r>
            <a:r>
              <a:rPr lang="ru-RU" smtClean="0"/>
              <a:t>:</a:t>
            </a:r>
            <a:endParaRPr lang="en-US" smtClean="0"/>
          </a:p>
        </p:txBody>
      </p:sp>
      <p:pic>
        <p:nvPicPr>
          <p:cNvPr id="29698" name="Picture 2" descr="C:\Users\r.malik.ULTRA\Desktop\e-imza.jpg"/>
          <p:cNvPicPr>
            <a:picLocks noChangeAspect="1" noChangeArrowheads="1"/>
          </p:cNvPicPr>
          <p:nvPr/>
        </p:nvPicPr>
        <p:blipFill>
          <a:blip r:embed="rId3"/>
          <a:srcRect l="2499"/>
          <a:stretch>
            <a:fillRect/>
          </a:stretch>
        </p:blipFill>
        <p:spPr bwMode="auto">
          <a:xfrm>
            <a:off x="0" y="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953000" y="5972175"/>
            <a:ext cx="2590800" cy="611188"/>
            <a:chOff x="3505200" y="6096000"/>
            <a:chExt cx="1804124" cy="4668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505200" y="6096000"/>
              <a:ext cx="1804124" cy="45463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</p:pic>
        <p:pic>
          <p:nvPicPr>
            <p:cNvPr id="29704" name="Picture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6113054"/>
              <a:ext cx="1804124" cy="449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0" name="Picture 6" descr="microsoft-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5891213"/>
            <a:ext cx="3114675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2938463"/>
            <a:ext cx="7616825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accent1"/>
                </a:solidFill>
                <a:latin typeface="+mj-lt"/>
              </a:rPr>
              <a:t>E- Signature </a:t>
            </a:r>
            <a:endParaRPr lang="en-US" sz="4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970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04975" y="4038600"/>
            <a:ext cx="594042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2" name="Picture 3" descr="cov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060575"/>
            <a:ext cx="403383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gnpa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477381"/>
            <a:ext cx="2039422" cy="190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1492250" y="104775"/>
            <a:ext cx="5299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  <a:cs typeface="Arial" charset="0"/>
              </a:rPr>
              <a:t>Крупные интеграционные решения </a:t>
            </a:r>
            <a:endParaRPr lang="en-US" sz="2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2724150" y="822325"/>
            <a:ext cx="2835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Электронный нотариат</a:t>
            </a:r>
            <a:endParaRPr lang="en-US">
              <a:cs typeface="Arial" charset="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2798763" y="4017963"/>
            <a:ext cx="3001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cs typeface="Arial" charset="0"/>
              </a:rPr>
              <a:t>Электронное страхование</a:t>
            </a:r>
            <a:endParaRPr lang="en-US">
              <a:cs typeface="Arial" charset="0"/>
            </a:endParaRPr>
          </a:p>
        </p:txBody>
      </p:sp>
      <p:pic>
        <p:nvPicPr>
          <p:cNvPr id="32773" name="Picture 2" descr="http://homeva.files.wordpress.com/2011/02/notarypublic1.gif?w=189&amp;h=2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9763" y="1447800"/>
            <a:ext cx="1776412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77202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0725" y="5540375"/>
            <a:ext cx="31210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0413" y="5473700"/>
            <a:ext cx="2135187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3989388"/>
            <a:ext cx="1055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8"/>
          <p:cNvSpPr txBox="1">
            <a:spLocks noChangeArrowheads="1"/>
          </p:cNvSpPr>
          <p:nvPr/>
        </p:nvSpPr>
        <p:spPr bwMode="auto">
          <a:xfrm>
            <a:off x="1546225" y="4376738"/>
            <a:ext cx="3429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cs typeface="Arial" charset="0"/>
              </a:rPr>
              <a:t>Мин. Эконом развития</a:t>
            </a:r>
            <a:endParaRPr lang="en-US" sz="2200">
              <a:cs typeface="Arial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225" y="4037013"/>
            <a:ext cx="1084263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12"/>
          <p:cNvSpPr txBox="1">
            <a:spLocks noChangeArrowheads="1"/>
          </p:cNvSpPr>
          <p:nvPr/>
        </p:nvSpPr>
        <p:spPr bwMode="auto">
          <a:xfrm>
            <a:off x="6026150" y="4411663"/>
            <a:ext cx="34290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>
                <a:cs typeface="Arial" charset="0"/>
              </a:rPr>
              <a:t>Мин. Финансов</a:t>
            </a:r>
            <a:endParaRPr lang="en-US" sz="2200"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152400"/>
            <a:ext cx="82677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1"/>
                </a:solidFill>
                <a:latin typeface="+mj-lt"/>
              </a:rPr>
              <a:t>Электронный документооборот</a:t>
            </a:r>
            <a:endParaRPr lang="en-US" sz="4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3913" y="5480050"/>
            <a:ext cx="15113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18"/>
          <p:cNvSpPr txBox="1">
            <a:spLocks noChangeArrowheads="1"/>
          </p:cNvSpPr>
          <p:nvPr/>
        </p:nvSpPr>
        <p:spPr bwMode="auto">
          <a:xfrm>
            <a:off x="5637213" y="5826125"/>
            <a:ext cx="3278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Фонд Гейдара Алиева</a:t>
            </a:r>
            <a:endParaRPr lang="en-US" sz="2800" b="1">
              <a:latin typeface="Calibri" pitchFamily="34" charset="0"/>
            </a:endParaRPr>
          </a:p>
        </p:txBody>
      </p:sp>
      <p:pic>
        <p:nvPicPr>
          <p:cNvPr id="33800" name="Picture 15" descr="e-tehsil_logo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5284788"/>
            <a:ext cx="15748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TextBox 16"/>
          <p:cNvSpPr txBox="1">
            <a:spLocks noChangeArrowheads="1"/>
          </p:cNvSpPr>
          <p:nvPr/>
        </p:nvSpPr>
        <p:spPr bwMode="auto">
          <a:xfrm>
            <a:off x="1595438" y="5927725"/>
            <a:ext cx="2765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Отдел информатизации </a:t>
            </a:r>
          </a:p>
          <a:p>
            <a:r>
              <a:rPr lang="ru-RU">
                <a:cs typeface="Arial" charset="0"/>
              </a:rPr>
              <a:t>Образования , Мин.Обр</a:t>
            </a:r>
            <a:endParaRPr lang="en-US">
              <a:cs typeface="Arial" charset="0"/>
            </a:endParaRPr>
          </a:p>
        </p:txBody>
      </p:sp>
      <p:pic>
        <p:nvPicPr>
          <p:cNvPr id="33802" name="Picture 2"/>
          <p:cNvPicPr>
            <a:picLocks noChangeAspect="1" noChangeArrowheads="1"/>
          </p:cNvPicPr>
          <p:nvPr/>
        </p:nvPicPr>
        <p:blipFill>
          <a:blip r:embed="rId6"/>
          <a:srcRect l="20505" t="24188" r="20505" b="39259"/>
          <a:stretch>
            <a:fillRect/>
          </a:stretch>
        </p:blipFill>
        <p:spPr bwMode="auto">
          <a:xfrm>
            <a:off x="522288" y="922338"/>
            <a:ext cx="5603875" cy="206533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33803" name="Picture 2"/>
          <p:cNvPicPr>
            <a:picLocks noChangeAspect="1"/>
          </p:cNvPicPr>
          <p:nvPr/>
        </p:nvPicPr>
        <p:blipFill>
          <a:blip r:embed="rId7"/>
          <a:srcRect l="24532" t="7976" r="13322" b="33438"/>
          <a:stretch>
            <a:fillRect/>
          </a:stretch>
        </p:blipFill>
        <p:spPr bwMode="auto">
          <a:xfrm>
            <a:off x="6308725" y="793750"/>
            <a:ext cx="23622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7138" y="3100388"/>
            <a:ext cx="108426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5" name="TextBox 1"/>
          <p:cNvSpPr txBox="1">
            <a:spLocks noChangeArrowheads="1"/>
          </p:cNvSpPr>
          <p:nvPr/>
        </p:nvSpPr>
        <p:spPr bwMode="auto">
          <a:xfrm>
            <a:off x="3581400" y="3429000"/>
            <a:ext cx="5089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z-Latn-AZ">
                <a:latin typeface="Calibri" pitchFamily="34" charset="0"/>
              </a:rPr>
              <a:t> </a:t>
            </a:r>
            <a:r>
              <a:rPr lang="ru-RU" sz="2800">
                <a:latin typeface="Calibri" pitchFamily="34" charset="0"/>
              </a:rPr>
              <a:t>Министерство связи и ИТ</a:t>
            </a:r>
            <a:endParaRPr lang="en-US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885825"/>
            <a:ext cx="85725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7213" y="152400"/>
            <a:ext cx="76168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1"/>
                </a:solidFill>
                <a:latin typeface="+mj-lt"/>
              </a:rPr>
              <a:t>Центры обработки данных</a:t>
            </a:r>
            <a:endParaRPr lang="en-US" sz="4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" y="5983288"/>
            <a:ext cx="8174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Единственный в регионе статус </a:t>
            </a:r>
            <a:r>
              <a:rPr lang="en-US">
                <a:latin typeface="Calibri" pitchFamily="34" charset="0"/>
              </a:rPr>
              <a:t>"Data Center Design Aw</a:t>
            </a:r>
            <a:r>
              <a:rPr lang="az-Latn-AZ">
                <a:latin typeface="Calibri" pitchFamily="34" charset="0"/>
              </a:rPr>
              <a:t>a</a:t>
            </a:r>
            <a:r>
              <a:rPr lang="en-US">
                <a:latin typeface="Calibri" pitchFamily="34" charset="0"/>
              </a:rPr>
              <a:t>renes</a:t>
            </a:r>
            <a:r>
              <a:rPr lang="az-Latn-AZ">
                <a:latin typeface="Calibri" pitchFamily="34" charset="0"/>
              </a:rPr>
              <a:t>s</a:t>
            </a:r>
            <a:r>
              <a:rPr lang="en-US">
                <a:latin typeface="Calibri" pitchFamily="34" charset="0"/>
              </a:rPr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39999">
              <a:schemeClr val="bg1">
                <a:lumMod val="95000"/>
              </a:schemeClr>
            </a:gs>
            <a:gs pos="70000">
              <a:schemeClr val="bg1">
                <a:lumMod val="85000"/>
              </a:scheme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0500" y="3763963"/>
          <a:ext cx="8763000" cy="3124200"/>
        </p:xfrm>
        <a:graphic>
          <a:graphicData uri="http://schemas.openxmlformats.org/drawingml/2006/table">
            <a:tbl>
              <a:tblPr/>
              <a:tblGrid>
                <a:gridCol w="8763000"/>
              </a:tblGrid>
              <a:tr h="312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февраля 2010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году 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между компаниями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 Group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и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ULTRA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было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подписано соглашение о партнерстве с целью поставки в Азербайджан информационных технологий для банковского сектора.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Партнерское соглашение с «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 Group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 стало первым шагом в реализации комплексной программы взаимодействий.Ииеется  уникальный опыт адаптации и внедрения решений белорусских разработчиков на нашем рынке, в первую очередь, в Центральном банке Азербайджана. Наличие надежных партнерских отношений с белорусскими компаниями совпадает с нашим стратегическим планом развития компании и существенно облегчает выход на рынки Восточной Европы.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4300" marR="1143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6868" name="Group 7"/>
          <p:cNvGrpSpPr>
            <a:grpSpLocks/>
          </p:cNvGrpSpPr>
          <p:nvPr/>
        </p:nvGrpSpPr>
        <p:grpSpPr bwMode="auto">
          <a:xfrm>
            <a:off x="0" y="6172200"/>
            <a:ext cx="9144000" cy="609600"/>
            <a:chOff x="0" y="6172200"/>
            <a:chExt cx="9144000" cy="609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1722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1" name="TextBox 5"/>
            <p:cNvSpPr txBox="1">
              <a:spLocks noChangeArrowheads="1"/>
            </p:cNvSpPr>
            <p:nvPr/>
          </p:nvSpPr>
          <p:spPr bwMode="auto">
            <a:xfrm>
              <a:off x="1318916" y="6258580"/>
              <a:ext cx="63010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solidFill>
                    <a:srgbClr val="0070C0"/>
                  </a:solidFill>
                  <a:latin typeface="Calibri" pitchFamily="34" charset="0"/>
                </a:rPr>
                <a:t>История успешного сотрудничества, перспективы развития и взгляд в будущее. </a:t>
              </a:r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  <a:p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pic>
        <p:nvPicPr>
          <p:cNvPr id="36869" name="Picture 2" descr="\\unas.ultra.local\General\Photo\2010 Azerbaijano- Belorusskiy IT Forum\09.02.2010 (2)\IMG_0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04800"/>
            <a:ext cx="60198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39999">
              <a:schemeClr val="bg1">
                <a:lumMod val="95000"/>
              </a:schemeClr>
            </a:gs>
            <a:gs pos="70000">
              <a:schemeClr val="bg1">
                <a:lumMod val="85000"/>
              </a:scheme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733800" y="871538"/>
          <a:ext cx="5257800" cy="3840162"/>
        </p:xfrm>
        <a:graphic>
          <a:graphicData uri="http://schemas.openxmlformats.org/drawingml/2006/table">
            <a:tbl>
              <a:tblPr/>
              <a:tblGrid>
                <a:gridCol w="5257800"/>
              </a:tblGrid>
              <a:tr h="312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Holding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 Group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оказывает полный спектр услуг по автоматизации бизнес-процессов в различных отраслях экономики: в банковском деле, на производстве, в страховых и лизинговых компаниях.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e-BY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Это включает в себя не только разработку программного обеспечения, но также его адаптацию к конкретным условиям, сопровождение в течение всего периода эксплуатации, услуги по ИТ-аутсорсингу, а также поставку программного обеспечения мировых производителей, необходимого для устойчивого функционирования информационных систем. 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114300" marR="1143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7892" name="Group 7"/>
          <p:cNvGrpSpPr>
            <a:grpSpLocks/>
          </p:cNvGrpSpPr>
          <p:nvPr/>
        </p:nvGrpSpPr>
        <p:grpSpPr bwMode="auto">
          <a:xfrm>
            <a:off x="0" y="6172200"/>
            <a:ext cx="9144000" cy="609600"/>
            <a:chOff x="0" y="6172200"/>
            <a:chExt cx="9144000" cy="609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1722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96" name="TextBox 5"/>
            <p:cNvSpPr txBox="1">
              <a:spLocks noChangeArrowheads="1"/>
            </p:cNvSpPr>
            <p:nvPr/>
          </p:nvSpPr>
          <p:spPr bwMode="auto">
            <a:xfrm>
              <a:off x="1318916" y="6258580"/>
              <a:ext cx="63010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solidFill>
                    <a:srgbClr val="0070C0"/>
                  </a:solidFill>
                  <a:latin typeface="Calibri" pitchFamily="34" charset="0"/>
                </a:rPr>
                <a:t>История успешного сотрудничества, перспективы развития и взгляд в будущее. </a:t>
              </a:r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  <a:p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/>
          <a:srcRect l="15456" t="10985" r="58237" b="75000"/>
          <a:stretch>
            <a:fillRect/>
          </a:stretch>
        </p:blipFill>
        <p:spPr bwMode="auto">
          <a:xfrm>
            <a:off x="127000" y="871538"/>
            <a:ext cx="340677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 descr="http://stgroup.by/upload/iblock/b04/b04819b9cee30924e10fa7c441130b4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57400"/>
            <a:ext cx="3408363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39999">
              <a:schemeClr val="bg1">
                <a:lumMod val="95000"/>
              </a:schemeClr>
            </a:gs>
            <a:gs pos="70000">
              <a:schemeClr val="bg1">
                <a:lumMod val="85000"/>
              </a:scheme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0" y="6172200"/>
            <a:ext cx="9144000" cy="609600"/>
            <a:chOff x="0" y="6172200"/>
            <a:chExt cx="9144000" cy="609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1722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23" name="TextBox 5"/>
            <p:cNvSpPr txBox="1">
              <a:spLocks noChangeArrowheads="1"/>
            </p:cNvSpPr>
            <p:nvPr/>
          </p:nvSpPr>
          <p:spPr bwMode="auto">
            <a:xfrm>
              <a:off x="1318916" y="6258580"/>
              <a:ext cx="63010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solidFill>
                    <a:srgbClr val="0070C0"/>
                  </a:solidFill>
                  <a:latin typeface="Calibri" pitchFamily="34" charset="0"/>
                </a:rPr>
                <a:t>История успешного сотрудничества, перспективы развития и взгляд в будущее. </a:t>
              </a:r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  <a:p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2209800"/>
            <a:ext cx="38195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Центральный банк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Азербайджанской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Республики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/>
          <a:srcRect t="30975" b="38046"/>
          <a:stretch>
            <a:fillRect/>
          </a:stretch>
        </p:blipFill>
        <p:spPr bwMode="auto">
          <a:xfrm>
            <a:off x="1166813" y="3463925"/>
            <a:ext cx="25527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/>
          <p:cNvPicPr>
            <a:picLocks noChangeAspect="1"/>
          </p:cNvPicPr>
          <p:nvPr/>
        </p:nvPicPr>
        <p:blipFill>
          <a:blip r:embed="rId3"/>
          <a:srcRect t="34357" b="19647"/>
          <a:stretch>
            <a:fillRect/>
          </a:stretch>
        </p:blipFill>
        <p:spPr bwMode="auto">
          <a:xfrm>
            <a:off x="1166813" y="4378325"/>
            <a:ext cx="25527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9"/>
          <p:cNvPicPr>
            <a:picLocks noChangeAspect="1"/>
          </p:cNvPicPr>
          <p:nvPr/>
        </p:nvPicPr>
        <p:blipFill>
          <a:blip r:embed="rId4"/>
          <a:srcRect t="31229" b="28857"/>
          <a:stretch>
            <a:fillRect/>
          </a:stretch>
        </p:blipFill>
        <p:spPr bwMode="auto">
          <a:xfrm>
            <a:off x="5030788" y="4291013"/>
            <a:ext cx="30257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0"/>
          <p:cNvPicPr>
            <a:picLocks noChangeAspect="1"/>
          </p:cNvPicPr>
          <p:nvPr/>
        </p:nvPicPr>
        <p:blipFill>
          <a:blip r:embed="rId5"/>
          <a:srcRect l="2582" t="26173" r="2299" b="32079"/>
          <a:stretch>
            <a:fillRect/>
          </a:stretch>
        </p:blipFill>
        <p:spPr bwMode="auto">
          <a:xfrm>
            <a:off x="5053013" y="2595563"/>
            <a:ext cx="27178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1"/>
          <p:cNvPicPr>
            <a:picLocks noChangeAspect="1"/>
          </p:cNvPicPr>
          <p:nvPr/>
        </p:nvPicPr>
        <p:blipFill>
          <a:blip r:embed="rId6"/>
          <a:srcRect t="21007" b="35042"/>
          <a:stretch>
            <a:fillRect/>
          </a:stretch>
        </p:blipFill>
        <p:spPr bwMode="auto">
          <a:xfrm>
            <a:off x="5053013" y="1063625"/>
            <a:ext cx="2674937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52600" y="669925"/>
            <a:ext cx="1235075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123825" y="174625"/>
            <a:ext cx="868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Calibri" pitchFamily="34" charset="0"/>
                <a:cs typeface="Arial" charset="0"/>
              </a:rPr>
              <a:t>Extending Geography since 2007 </a:t>
            </a:r>
          </a:p>
        </p:txBody>
      </p:sp>
      <p:pic>
        <p:nvPicPr>
          <p:cNvPr id="3993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990600"/>
            <a:ext cx="8859837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39999">
              <a:schemeClr val="bg1">
                <a:lumMod val="95000"/>
              </a:schemeClr>
            </a:gs>
            <a:gs pos="70000">
              <a:schemeClr val="bg1">
                <a:lumMod val="85000"/>
              </a:scheme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4038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9624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4953000" y="3352800"/>
            <a:ext cx="370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70C0"/>
                </a:solidFill>
                <a:latin typeface="Calibri" pitchFamily="34" charset="0"/>
              </a:rPr>
              <a:t>Спасибо за Внимание!</a:t>
            </a:r>
            <a:endParaRPr lang="en-US" sz="2800" b="1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1"/>
          <p:cNvGraphicFramePr>
            <a:graphicFrameLocks/>
          </p:cNvGraphicFramePr>
          <p:nvPr/>
        </p:nvGraphicFramePr>
        <p:xfrm>
          <a:off x="1622425" y="889000"/>
          <a:ext cx="5700713" cy="3098800"/>
        </p:xfrm>
        <a:graphic>
          <a:graphicData uri="http://schemas.openxmlformats.org/presentationml/2006/ole">
            <p:oleObj spid="_x0000_s15361" r:id="rId4" imgW="5700254" imgH="3097036" progId="Excel.Chart.8">
              <p:embed/>
            </p:oleObj>
          </a:graphicData>
        </a:graphic>
      </p:graphicFrame>
      <p:pic>
        <p:nvPicPr>
          <p:cNvPr id="15362" name="Picture 4" descr="intel_log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1850" y="4298950"/>
            <a:ext cx="1504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 descr="microsoft-lo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" y="4622800"/>
            <a:ext cx="253841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hp-logo-3d-291x30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4463" y="4578350"/>
            <a:ext cx="7207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 descr="cisco-logo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75075" y="4530725"/>
            <a:ext cx="1322388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 descr="oracle-log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87963" y="4298950"/>
            <a:ext cx="189388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28650" y="0"/>
            <a:ext cx="76152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1"/>
                </a:solidFill>
                <a:latin typeface="+mj-lt"/>
              </a:rPr>
              <a:t>Краткая справка</a:t>
            </a:r>
            <a:endParaRPr lang="en-US" sz="4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2311400" y="6142038"/>
            <a:ext cx="463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…</a:t>
            </a:r>
            <a:r>
              <a:rPr lang="ru-RU" b="1">
                <a:latin typeface="Calibri" pitchFamily="34" charset="0"/>
              </a:rPr>
              <a:t>и более 38 лидеров индустрии ИТ в мире</a:t>
            </a:r>
            <a:r>
              <a:rPr lang="en-US" b="1">
                <a:latin typeface="Calibri" pitchFamily="34" charset="0"/>
              </a:rPr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6604000"/>
            <a:ext cx="9144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3181350" y="30163"/>
            <a:ext cx="419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Структура компании</a:t>
            </a:r>
            <a:endParaRPr lang="en-US"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5453063"/>
            <a:ext cx="17049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8788" y="3111500"/>
            <a:ext cx="3048000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Up Arrow 13"/>
          <p:cNvSpPr/>
          <p:nvPr/>
        </p:nvSpPr>
        <p:spPr>
          <a:xfrm rot="7056182">
            <a:off x="6232526" y="3740150"/>
            <a:ext cx="704850" cy="1025525"/>
          </a:xfrm>
          <a:prstGeom prst="up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8093835">
            <a:off x="1986757" y="2450306"/>
            <a:ext cx="703262" cy="1025525"/>
          </a:xfrm>
          <a:prstGeom prst="up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3657328">
            <a:off x="6230938" y="2555875"/>
            <a:ext cx="704850" cy="1025525"/>
          </a:xfrm>
          <a:prstGeom prst="up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 rot="14101281">
            <a:off x="2055812" y="3773488"/>
            <a:ext cx="703263" cy="1023938"/>
          </a:xfrm>
          <a:prstGeom prst="up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46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3" y="284163"/>
            <a:ext cx="2973387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750" y="404813"/>
            <a:ext cx="298608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8" y="4802188"/>
            <a:ext cx="260667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" descr="http://nexus.az/v2/images/stories/vitrin/noutbook/classma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79763"/>
            <a:ext cx="19637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8150" y="4557713"/>
            <a:ext cx="2166938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0"/>
            <a:ext cx="76168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z-Latn-AZ" sz="4400" b="1" dirty="0">
                <a:solidFill>
                  <a:schemeClr val="accent1"/>
                </a:solidFill>
                <a:latin typeface="+mj-lt"/>
              </a:rPr>
              <a:t>Production</a:t>
            </a:r>
            <a:r>
              <a:rPr lang="en-US" sz="4400" b="1" dirty="0">
                <a:solidFill>
                  <a:schemeClr val="accent1"/>
                </a:solidFill>
                <a:latin typeface="+mj-lt"/>
              </a:rPr>
              <a:t> – Nexus ® </a:t>
            </a:r>
            <a:endParaRPr lang="en-US" sz="44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0482" name="Picture 2" descr="http://nexus.az/v2/images/stories/vitrin/noutbook/classma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486400"/>
            <a:ext cx="133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ttp://nexus.az/v2/images/stories/vitrin/noutbook/air106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5486400"/>
            <a:ext cx="133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http://nexus.az/v2/images/stories/vitrin/noutbook/atom1110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2300" y="5486400"/>
            <a:ext cx="133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http://nexus.az/v2/images/stories/vitrin/noutbook/sensus_i45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5486400"/>
            <a:ext cx="133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 descr="http://nexus.az/v2/images/stories/vitrin/tv_LCD/42L11t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21388" y="5486400"/>
            <a:ext cx="1503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2" descr="http://nexus.az/v2/images/stories/vitrin/komp/extreme_6400-390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00" y="5486400"/>
            <a:ext cx="1447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3825" y="1354138"/>
            <a:ext cx="465772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457200" y="830263"/>
            <a:ext cx="254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cs typeface="Arial" charset="0"/>
              </a:rPr>
              <a:t>Since 2003…..</a:t>
            </a:r>
          </a:p>
        </p:txBody>
      </p:sp>
      <p:pic>
        <p:nvPicPr>
          <p:cNvPr id="20490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64113" y="1354138"/>
            <a:ext cx="3957637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1" descr="Int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4935" y="5703640"/>
            <a:ext cx="1595529" cy="1050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2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7825" y="4572000"/>
            <a:ext cx="3048000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23" descr="microsof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6094340"/>
            <a:ext cx="2596027" cy="537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24" descr="h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5437096"/>
            <a:ext cx="1316934" cy="1316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30489" y="6073476"/>
            <a:ext cx="2207359" cy="637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63" name="TextBox 20"/>
          <p:cNvSpPr txBox="1">
            <a:spLocks noChangeArrowheads="1"/>
          </p:cNvSpPr>
          <p:nvPr/>
        </p:nvSpPr>
        <p:spPr bwMode="auto">
          <a:xfrm>
            <a:off x="557213" y="152400"/>
            <a:ext cx="76168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solidFill>
                  <a:schemeClr val="tx2"/>
                </a:solidFill>
                <a:latin typeface="Calibri" pitchFamily="34" charset="0"/>
              </a:rPr>
              <a:t>     Электронное образование</a:t>
            </a:r>
            <a:endParaRPr lang="en-US" sz="4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auto">
          <a:xfrm>
            <a:off x="811213" y="1038225"/>
            <a:ext cx="2733675" cy="2746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rgbClr val="3333FF"/>
              </a:gs>
            </a:gsLst>
            <a:lin ang="5400000" scaled="1"/>
          </a:gradFill>
          <a:ln w="57150">
            <a:solidFill>
              <a:srgbClr val="3333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pic>
        <p:nvPicPr>
          <p:cNvPr id="23" name="Picture 8" descr="j0174963"/>
          <p:cNvPicPr>
            <a:picLocks noChangeAspect="1" noChangeArrowheads="1"/>
          </p:cNvPicPr>
          <p:nvPr/>
        </p:nvPicPr>
        <p:blipFill>
          <a:blip r:embed="rId9"/>
          <a:srcRect t="17778"/>
          <a:stretch>
            <a:fillRect/>
          </a:stretch>
        </p:blipFill>
        <p:spPr bwMode="auto">
          <a:xfrm>
            <a:off x="1217613" y="1984375"/>
            <a:ext cx="2279650" cy="1187450"/>
          </a:xfrm>
          <a:prstGeom prst="rect">
            <a:avLst/>
          </a:prstGeom>
          <a:noFill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085850" y="1277938"/>
            <a:ext cx="2185988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вчера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4876800" y="1012825"/>
            <a:ext cx="2868613" cy="27971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rgbClr val="3333FF"/>
              </a:gs>
            </a:gsLst>
            <a:lin ang="5400000" scaled="1"/>
          </a:gradFill>
          <a:ln w="9525">
            <a:solidFill>
              <a:srgbClr val="3366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5294313" y="1277938"/>
            <a:ext cx="2322512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сегодня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11" descr="Laptoip co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7138" y="1803400"/>
            <a:ext cx="2363787" cy="15494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1271588" y="3898900"/>
          <a:ext cx="2000250" cy="2027238"/>
        </p:xfrm>
        <a:graphic>
          <a:graphicData uri="http://schemas.openxmlformats.org/presentationml/2006/ole">
            <p:oleObj spid="_x0000_s2057" name="CorelDRAW" r:id="rId11" imgW="5349960" imgH="5418360" progId="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6788" y="3594100"/>
            <a:ext cx="33972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4"/>
          <a:srcRect l="626" t="14999" r="22501" b="11000"/>
          <a:stretch>
            <a:fillRect/>
          </a:stretch>
        </p:blipFill>
        <p:spPr bwMode="auto">
          <a:xfrm>
            <a:off x="4287838" y="938213"/>
            <a:ext cx="38862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5"/>
          <a:srcRect l="17500" t="21001" r="38750" b="23000"/>
          <a:stretch>
            <a:fillRect/>
          </a:stretch>
        </p:blipFill>
        <p:spPr bwMode="auto">
          <a:xfrm>
            <a:off x="666750" y="920750"/>
            <a:ext cx="31496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4" name="Group 7"/>
          <p:cNvGrpSpPr>
            <a:grpSpLocks/>
          </p:cNvGrpSpPr>
          <p:nvPr/>
        </p:nvGrpSpPr>
        <p:grpSpPr bwMode="auto">
          <a:xfrm>
            <a:off x="452438" y="3594100"/>
            <a:ext cx="3992562" cy="2581275"/>
            <a:chOff x="768" y="659"/>
            <a:chExt cx="4172" cy="3133"/>
          </a:xfrm>
        </p:grpSpPr>
        <p:pic>
          <p:nvPicPr>
            <p:cNvPr id="9" name="Picture 10" descr="azerbaij copy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68" y="659"/>
              <a:ext cx="4172" cy="3133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Oval 9"/>
            <p:cNvSpPr/>
            <p:nvPr/>
          </p:nvSpPr>
          <p:spPr>
            <a:xfrm>
              <a:off x="1199" y="1330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1344" y="1187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392" y="1426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1680" y="1572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536" y="1811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919" y="1620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825" y="1763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728" y="1908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2112" y="1811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210" y="1956"/>
              <a:ext cx="143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448" y="2004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352" y="1811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2160" y="1669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919" y="852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2112" y="946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2256" y="1091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400" y="1281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593" y="1426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593" y="1763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2735" y="1908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2832" y="1763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2783" y="1522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2304" y="2243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2543" y="2243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543" y="2626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2735" y="2436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2928" y="2387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2735" y="2098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3024" y="2050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3120" y="1859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3024" y="1620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3168" y="2339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3216" y="2674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3505" y="2674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3216" y="2915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3600" y="2867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3455" y="3301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3216" y="3301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3120" y="3106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407" y="3058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3074" y="1042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3407" y="946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3455" y="1091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505" y="1235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3600" y="1426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3216" y="1187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3313" y="1763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3505" y="1859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3648" y="1620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3648" y="2387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3839" y="2004"/>
              <a:ext cx="143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3455" y="2147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3936" y="1811"/>
              <a:ext cx="144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Oval 62"/>
            <p:cNvSpPr/>
            <p:nvPr/>
          </p:nvSpPr>
          <p:spPr>
            <a:xfrm>
              <a:off x="4129" y="1811"/>
              <a:ext cx="143" cy="1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4271" y="1908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3985" y="1956"/>
              <a:ext cx="144" cy="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5605" name="TextBox 65"/>
          <p:cNvSpPr txBox="1">
            <a:spLocks noChangeArrowheads="1"/>
          </p:cNvSpPr>
          <p:nvPr/>
        </p:nvSpPr>
        <p:spPr bwMode="auto">
          <a:xfrm>
            <a:off x="2403475" y="203200"/>
            <a:ext cx="3733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tx2"/>
                </a:solidFill>
                <a:latin typeface="Calibri" pitchFamily="34" charset="0"/>
              </a:rPr>
              <a:t>Электронное образование</a:t>
            </a:r>
            <a:endParaRPr lang="en-US" sz="24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7"/>
          <p:cNvGrpSpPr>
            <a:grpSpLocks/>
          </p:cNvGrpSpPr>
          <p:nvPr/>
        </p:nvGrpSpPr>
        <p:grpSpPr bwMode="auto">
          <a:xfrm>
            <a:off x="0" y="6172200"/>
            <a:ext cx="9144000" cy="609600"/>
            <a:chOff x="0" y="6172200"/>
            <a:chExt cx="9144000" cy="609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1722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56" name="TextBox 5"/>
            <p:cNvSpPr txBox="1">
              <a:spLocks noChangeArrowheads="1"/>
            </p:cNvSpPr>
            <p:nvPr/>
          </p:nvSpPr>
          <p:spPr bwMode="auto">
            <a:xfrm>
              <a:off x="1318916" y="6258580"/>
              <a:ext cx="63010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solidFill>
                    <a:srgbClr val="0070C0"/>
                  </a:solidFill>
                  <a:latin typeface="Calibri" pitchFamily="34" charset="0"/>
                </a:rPr>
                <a:t>История успешного сотрудничества, перспективы развития и взгляд в будущее. </a:t>
              </a:r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  <a:p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304800" y="381000"/>
            <a:ext cx="16811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Smart-Class</a:t>
            </a:r>
            <a:endParaRPr lang="en-US" sz="240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338" y="954088"/>
            <a:ext cx="7553325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469458" y="4219902"/>
            <a:ext cx="3344217" cy="2300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" y="1064395"/>
            <a:ext cx="2743200" cy="247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589338" y="417513"/>
            <a:ext cx="5554662" cy="1755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  <a:r>
              <a:rPr lang="az-Latn-AZ" dirty="0"/>
              <a:t>Система </a:t>
            </a:r>
            <a:r>
              <a:rPr lang="az-Latn-AZ" dirty="0"/>
              <a:t>функции дистанционного управления </a:t>
            </a:r>
            <a:r>
              <a:rPr lang="ru-RU" dirty="0"/>
              <a:t>Смарт</a:t>
            </a:r>
            <a:r>
              <a:rPr lang="az-Latn-AZ" dirty="0"/>
              <a:t> классной комнаты позволяет учителю </a:t>
            </a:r>
            <a:r>
              <a:rPr lang="ru-RU" dirty="0"/>
              <a:t>преподавать  удаленно, а </a:t>
            </a:r>
            <a:r>
              <a:rPr lang="az-Latn-AZ" dirty="0"/>
              <a:t>ученик</a:t>
            </a:r>
            <a:r>
              <a:rPr lang="ru-RU" dirty="0"/>
              <a:t>ам виртуально участвовать </a:t>
            </a:r>
            <a:r>
              <a:rPr lang="az-Latn-AZ" dirty="0"/>
              <a:t>на уроках. </a:t>
            </a: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7"/>
          <p:cNvGrpSpPr>
            <a:grpSpLocks/>
          </p:cNvGrpSpPr>
          <p:nvPr/>
        </p:nvGrpSpPr>
        <p:grpSpPr bwMode="auto">
          <a:xfrm>
            <a:off x="0" y="6172200"/>
            <a:ext cx="9144000" cy="609600"/>
            <a:chOff x="0" y="6172200"/>
            <a:chExt cx="9144000" cy="6096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1722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81" name="TextBox 5"/>
            <p:cNvSpPr txBox="1">
              <a:spLocks noChangeArrowheads="1"/>
            </p:cNvSpPr>
            <p:nvPr/>
          </p:nvSpPr>
          <p:spPr bwMode="auto">
            <a:xfrm>
              <a:off x="1318916" y="6258580"/>
              <a:ext cx="63010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>
                  <a:solidFill>
                    <a:srgbClr val="0070C0"/>
                  </a:solidFill>
                  <a:latin typeface="Calibri" pitchFamily="34" charset="0"/>
                </a:rPr>
                <a:t>История успешного сотрудничества, перспективы развития и взгляд в будущее. </a:t>
              </a:r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  <a:p>
              <a:endParaRPr lang="en-US" sz="1400">
                <a:solidFill>
                  <a:srgbClr val="0070C0"/>
                </a:solidFill>
                <a:latin typeface="Calibri" pitchFamily="34" charset="0"/>
              </a:endParaRPr>
            </a:p>
          </p:txBody>
        </p:sp>
      </p:grp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04800" y="381000"/>
            <a:ext cx="7881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2400" b="1">
                <a:solidFill>
                  <a:schemeClr val="tx2"/>
                </a:solidFill>
                <a:latin typeface="Calibri" pitchFamily="34" charset="0"/>
              </a:rPr>
              <a:t>ALİSA – </a:t>
            </a:r>
            <a:r>
              <a:rPr lang="ru-RU" sz="2400" b="1">
                <a:solidFill>
                  <a:schemeClr val="tx2"/>
                </a:solidFill>
                <a:latin typeface="Calibri" pitchFamily="34" charset="0"/>
              </a:rPr>
              <a:t>Единая Централизованная библиотечная система</a:t>
            </a:r>
            <a:endParaRPr lang="en-US" sz="24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 l="18633" t="16394" r="19370" b="18033"/>
          <a:stretch>
            <a:fillRect/>
          </a:stretch>
        </p:blipFill>
        <p:spPr bwMode="auto">
          <a:xfrm>
            <a:off x="5410200" y="990600"/>
            <a:ext cx="33797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12"/>
          <p:cNvGrpSpPr>
            <a:grpSpLocks/>
          </p:cNvGrpSpPr>
          <p:nvPr/>
        </p:nvGrpSpPr>
        <p:grpSpPr bwMode="auto">
          <a:xfrm>
            <a:off x="5445125" y="4445000"/>
            <a:ext cx="3379788" cy="838200"/>
            <a:chOff x="5410200" y="5181600"/>
            <a:chExt cx="3380510" cy="838200"/>
          </a:xfrm>
        </p:grpSpPr>
        <p:sp>
          <p:nvSpPr>
            <p:cNvPr id="12" name="Rectangle 11"/>
            <p:cNvSpPr/>
            <p:nvPr/>
          </p:nvSpPr>
          <p:spPr>
            <a:xfrm>
              <a:off x="5410200" y="5181600"/>
              <a:ext cx="338051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noFill/>
              </a:endParaRPr>
            </a:p>
          </p:txBody>
        </p:sp>
        <p:pic>
          <p:nvPicPr>
            <p:cNvPr id="28679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67400" y="5282938"/>
              <a:ext cx="2536152" cy="635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7" name="TextBox 13"/>
          <p:cNvSpPr txBox="1">
            <a:spLocks noChangeArrowheads="1"/>
          </p:cNvSpPr>
          <p:nvPr/>
        </p:nvSpPr>
        <p:spPr bwMode="auto">
          <a:xfrm>
            <a:off x="457200" y="1219200"/>
            <a:ext cx="472440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Единая Централизованная библиотечная система условно состоит из двух частей. Часть открытая для общественности - Единый Централизованный библиотечный административный портал, и часть программного обеспечения предусмотренный для внутреннего использования. Все элементы системы были разработаны на современной платформе </a:t>
            </a:r>
            <a:r>
              <a:rPr lang="en-US" sz="2000">
                <a:latin typeface="Calibri" pitchFamily="34" charset="0"/>
              </a:rPr>
              <a:t>Oracle</a:t>
            </a:r>
            <a:r>
              <a:rPr lang="ru-RU" sz="2000">
                <a:latin typeface="Calibri" pitchFamily="34" charset="0"/>
              </a:rPr>
              <a:t> компанией Ультра.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Эта система уже реализовывается в рамках пилотного проекта в центральных библиотах  трех районов города Баку.</a:t>
            </a: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endParaRPr lang="en-US">
              <a:latin typeface="Calibri" pitchFamily="34" charset="0"/>
            </a:endParaRPr>
          </a:p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359</Words>
  <Application>Microsoft Office PowerPoint</Application>
  <PresentationFormat>Экран (4:3)</PresentationFormat>
  <Paragraphs>53</Paragraphs>
  <Slides>19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Arial</vt:lpstr>
      <vt:lpstr>Verdana</vt:lpstr>
      <vt:lpstr>Times New Roman</vt:lpstr>
      <vt:lpstr>Office Theme</vt:lpstr>
      <vt:lpstr>CorelDRAW</vt:lpstr>
      <vt:lpstr>Диаграмма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Elektron İmza: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Malik Rəşidov</dc:creator>
  <cp:lastModifiedBy>Aleshkevich.Natalya</cp:lastModifiedBy>
  <cp:revision>41</cp:revision>
  <dcterms:created xsi:type="dcterms:W3CDTF">2006-08-16T00:00:00Z</dcterms:created>
  <dcterms:modified xsi:type="dcterms:W3CDTF">2013-04-29T17:00:07Z</dcterms:modified>
</cp:coreProperties>
</file>