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6" r:id="rId1"/>
  </p:sldMasterIdLst>
  <p:notesMasterIdLst>
    <p:notesMasterId r:id="rId29"/>
  </p:notesMasterIdLst>
  <p:sldIdLst>
    <p:sldId id="256" r:id="rId2"/>
    <p:sldId id="292" r:id="rId3"/>
    <p:sldId id="303" r:id="rId4"/>
    <p:sldId id="304" r:id="rId5"/>
    <p:sldId id="269" r:id="rId6"/>
    <p:sldId id="271" r:id="rId7"/>
    <p:sldId id="268" r:id="rId8"/>
    <p:sldId id="289" r:id="rId9"/>
    <p:sldId id="270" r:id="rId10"/>
    <p:sldId id="287" r:id="rId11"/>
    <p:sldId id="276" r:id="rId12"/>
    <p:sldId id="277" r:id="rId13"/>
    <p:sldId id="308" r:id="rId14"/>
    <p:sldId id="310" r:id="rId15"/>
    <p:sldId id="307" r:id="rId16"/>
    <p:sldId id="290" r:id="rId17"/>
    <p:sldId id="293" r:id="rId18"/>
    <p:sldId id="295" r:id="rId19"/>
    <p:sldId id="296" r:id="rId20"/>
    <p:sldId id="297" r:id="rId21"/>
    <p:sldId id="314" r:id="rId22"/>
    <p:sldId id="302" r:id="rId23"/>
    <p:sldId id="298" r:id="rId24"/>
    <p:sldId id="305" r:id="rId25"/>
    <p:sldId id="315" r:id="rId26"/>
    <p:sldId id="311" r:id="rId27"/>
    <p:sldId id="313" r:id="rId28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8882" autoAdjust="0"/>
    <p:restoredTop sz="94709" autoAdjust="0"/>
  </p:normalViewPr>
  <p:slideViewPr>
    <p:cSldViewPr>
      <p:cViewPr>
        <p:scale>
          <a:sx n="75" d="100"/>
          <a:sy n="75" d="100"/>
        </p:scale>
        <p:origin x="-2100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1896" y="-102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06ACD8-CDCC-4FE2-B251-91D8C8A574F6}" type="doc">
      <dgm:prSet loTypeId="urn:microsoft.com/office/officeart/2005/8/layout/orgChart1" loCatId="hierarchy" qsTypeId="urn:microsoft.com/office/officeart/2005/8/quickstyle/simple1#8" qsCatId="simple" csTypeId="urn:microsoft.com/office/officeart/2005/8/colors/accent1_2#6" csCatId="accent1" phldr="1"/>
      <dgm:spPr/>
    </dgm:pt>
    <dgm:pt modelId="{AC6AA967-AE63-490F-BBA1-E56F6006B58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Что может предоставить ОЭП</a:t>
          </a:r>
        </a:p>
      </dgm:t>
    </dgm:pt>
    <dgm:pt modelId="{780E0B2B-CC58-4F33-B1F0-0BEF3BE43008}" type="parTrans" cxnId="{3D065656-139F-4B5E-9CDB-12F592837766}">
      <dgm:prSet/>
      <dgm:spPr/>
      <dgm:t>
        <a:bodyPr/>
        <a:lstStyle/>
        <a:p>
          <a:endParaRPr lang="ru-RU"/>
        </a:p>
      </dgm:t>
    </dgm:pt>
    <dgm:pt modelId="{10A8A8FB-CF61-481E-9CD8-6B3E5DE7E002}" type="sibTrans" cxnId="{3D065656-139F-4B5E-9CDB-12F592837766}">
      <dgm:prSet/>
      <dgm:spPr/>
      <dgm:t>
        <a:bodyPr/>
        <a:lstStyle/>
        <a:p>
          <a:endParaRPr lang="ru-RU"/>
        </a:p>
      </dgm:t>
    </dgm:pt>
    <dgm:pt modelId="{D89C8A97-948E-43CE-9D73-159350F7F36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Сократить на 50 % расходы на </a:t>
          </a:r>
          <a:r>
            <a:rPr kumimoji="0" lang="ru-RU" sz="1600" b="1" i="0" u="none" strike="noStrike" cap="none" normalizeH="0" baseline="0" dirty="0" err="1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ИТ-персонал</a:t>
          </a:r>
          <a:endParaRPr kumimoji="0" lang="ru-RU" sz="1600" b="1" i="0" u="none" strike="noStrike" cap="none" normalizeH="0" baseline="0" dirty="0" smtClean="0">
            <a:ln>
              <a:noFill/>
            </a:ln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E4A02E9A-2708-4437-855A-E2B60240AC68}" type="parTrans" cxnId="{3813E728-A84E-4F64-BC02-5F9A062515ED}">
      <dgm:prSet/>
      <dgm:spPr/>
      <dgm:t>
        <a:bodyPr/>
        <a:lstStyle/>
        <a:p>
          <a:endParaRPr lang="ru-RU"/>
        </a:p>
      </dgm:t>
    </dgm:pt>
    <dgm:pt modelId="{40DB40CF-18F6-462A-8CBA-A343DA165760}" type="sibTrans" cxnId="{3813E728-A84E-4F64-BC02-5F9A062515ED}">
      <dgm:prSet/>
      <dgm:spPr/>
      <dgm:t>
        <a:bodyPr/>
        <a:lstStyle/>
        <a:p>
          <a:endParaRPr lang="ru-RU"/>
        </a:p>
      </dgm:t>
    </dgm:pt>
    <dgm:pt modelId="{5C3263F6-9E37-4DF1-B40D-58E6094E348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Увеличить общее использование на 75 % путём сокращения лицензионных расходов</a:t>
          </a:r>
        </a:p>
      </dgm:t>
    </dgm:pt>
    <dgm:pt modelId="{81D92F18-1F0E-4841-9B15-E80FA9045BB4}" type="parTrans" cxnId="{744CBBED-6D20-48CB-84CB-8B0027905C83}">
      <dgm:prSet/>
      <dgm:spPr/>
      <dgm:t>
        <a:bodyPr/>
        <a:lstStyle/>
        <a:p>
          <a:endParaRPr lang="ru-RU"/>
        </a:p>
      </dgm:t>
    </dgm:pt>
    <dgm:pt modelId="{14349419-9671-42D2-9AAF-C3B772166F9C}" type="sibTrans" cxnId="{744CBBED-6D20-48CB-84CB-8B0027905C83}">
      <dgm:prSet/>
      <dgm:spPr/>
      <dgm:t>
        <a:bodyPr/>
        <a:lstStyle/>
        <a:p>
          <a:endParaRPr lang="ru-RU"/>
        </a:p>
      </dgm:t>
    </dgm:pt>
    <dgm:pt modelId="{CB784805-4FEB-42F4-AD61-139D37BC5F5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Обеспечить </a:t>
          </a:r>
          <a:r>
            <a:rPr kumimoji="0" lang="ru-RU" sz="1600" b="1" i="0" u="none" strike="noStrike" cap="none" normalizeH="0" baseline="0" dirty="0" err="1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rPr>
            <a:t>масштабируемость</a:t>
          </a:r>
          <a:endParaRPr kumimoji="0" lang="ru-RU" sz="1600" b="1" i="0" u="none" strike="noStrike" cap="none" normalizeH="0" baseline="0" dirty="0" smtClean="0">
            <a:ln>
              <a:noFill/>
            </a:ln>
            <a:solidFill>
              <a:srgbClr val="002060"/>
            </a:solidFill>
            <a:effectLst/>
            <a:latin typeface="Arial" pitchFamily="34" charset="0"/>
            <a:cs typeface="Arial" pitchFamily="34" charset="0"/>
          </a:endParaRPr>
        </a:p>
      </dgm:t>
    </dgm:pt>
    <dgm:pt modelId="{3E37C683-3240-4A43-A74D-7E016AD9004A}" type="parTrans" cxnId="{3FB73F55-1234-4271-B2A1-427C3491CB6A}">
      <dgm:prSet/>
      <dgm:spPr/>
      <dgm:t>
        <a:bodyPr/>
        <a:lstStyle/>
        <a:p>
          <a:endParaRPr lang="ru-RU"/>
        </a:p>
      </dgm:t>
    </dgm:pt>
    <dgm:pt modelId="{DD938D51-A88D-4788-8CB3-B2DFCBDEB696}" type="sibTrans" cxnId="{3FB73F55-1234-4271-B2A1-427C3491CB6A}">
      <dgm:prSet/>
      <dgm:spPr/>
      <dgm:t>
        <a:bodyPr/>
        <a:lstStyle/>
        <a:p>
          <a:endParaRPr lang="ru-RU"/>
        </a:p>
      </dgm:t>
    </dgm:pt>
    <dgm:pt modelId="{B26264AE-BA3F-4912-9DAD-E9BAC053F4B5}" type="pres">
      <dgm:prSet presAssocID="{7C06ACD8-CDCC-4FE2-B251-91D8C8A574F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B890309-F57F-4579-8C3B-3E75016B3153}" type="pres">
      <dgm:prSet presAssocID="{AC6AA967-AE63-490F-BBA1-E56F6006B587}" presName="hierRoot1" presStyleCnt="0">
        <dgm:presLayoutVars>
          <dgm:hierBranch/>
        </dgm:presLayoutVars>
      </dgm:prSet>
      <dgm:spPr/>
    </dgm:pt>
    <dgm:pt modelId="{46B652F8-47BD-4DB3-AE00-B211E4B72279}" type="pres">
      <dgm:prSet presAssocID="{AC6AA967-AE63-490F-BBA1-E56F6006B587}" presName="rootComposite1" presStyleCnt="0"/>
      <dgm:spPr/>
    </dgm:pt>
    <dgm:pt modelId="{4FFCBB98-BCFD-46A3-BBD6-9CBB9169A3D4}" type="pres">
      <dgm:prSet presAssocID="{AC6AA967-AE63-490F-BBA1-E56F6006B58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18F500-8580-44BA-8AF0-8DCFFAA5D1B8}" type="pres">
      <dgm:prSet presAssocID="{AC6AA967-AE63-490F-BBA1-E56F6006B58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57B17F7-BEBC-41EF-A2BC-9C027CB24A93}" type="pres">
      <dgm:prSet presAssocID="{AC6AA967-AE63-490F-BBA1-E56F6006B587}" presName="hierChild2" presStyleCnt="0"/>
      <dgm:spPr/>
    </dgm:pt>
    <dgm:pt modelId="{6260202F-82FF-484A-BB77-FDD73164CC75}" type="pres">
      <dgm:prSet presAssocID="{E4A02E9A-2708-4437-855A-E2B60240AC68}" presName="Name35" presStyleLbl="parChTrans1D2" presStyleIdx="0" presStyleCnt="3"/>
      <dgm:spPr/>
      <dgm:t>
        <a:bodyPr/>
        <a:lstStyle/>
        <a:p>
          <a:endParaRPr lang="ru-RU"/>
        </a:p>
      </dgm:t>
    </dgm:pt>
    <dgm:pt modelId="{24ED1192-AF9A-49A1-AA02-876077E4392D}" type="pres">
      <dgm:prSet presAssocID="{D89C8A97-948E-43CE-9D73-159350F7F367}" presName="hierRoot2" presStyleCnt="0">
        <dgm:presLayoutVars>
          <dgm:hierBranch/>
        </dgm:presLayoutVars>
      </dgm:prSet>
      <dgm:spPr/>
    </dgm:pt>
    <dgm:pt modelId="{A0181957-264B-46F2-8C74-C5515805FF02}" type="pres">
      <dgm:prSet presAssocID="{D89C8A97-948E-43CE-9D73-159350F7F367}" presName="rootComposite" presStyleCnt="0"/>
      <dgm:spPr/>
    </dgm:pt>
    <dgm:pt modelId="{161480D4-D4AF-47FF-B6B9-66F446FE2DD7}" type="pres">
      <dgm:prSet presAssocID="{D89C8A97-948E-43CE-9D73-159350F7F367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220E39-7E22-4AC7-BCDE-01AC15124D4F}" type="pres">
      <dgm:prSet presAssocID="{D89C8A97-948E-43CE-9D73-159350F7F367}" presName="rootConnector" presStyleLbl="node2" presStyleIdx="0" presStyleCnt="3"/>
      <dgm:spPr/>
      <dgm:t>
        <a:bodyPr/>
        <a:lstStyle/>
        <a:p>
          <a:endParaRPr lang="ru-RU"/>
        </a:p>
      </dgm:t>
    </dgm:pt>
    <dgm:pt modelId="{243F0A00-3034-4E26-B2BC-8EC9F4833306}" type="pres">
      <dgm:prSet presAssocID="{D89C8A97-948E-43CE-9D73-159350F7F367}" presName="hierChild4" presStyleCnt="0"/>
      <dgm:spPr/>
    </dgm:pt>
    <dgm:pt modelId="{939E2872-3D99-46E0-AD9E-AD5A1E77E1AE}" type="pres">
      <dgm:prSet presAssocID="{D89C8A97-948E-43CE-9D73-159350F7F367}" presName="hierChild5" presStyleCnt="0"/>
      <dgm:spPr/>
    </dgm:pt>
    <dgm:pt modelId="{A127FB73-8D69-45A0-99F2-01A2EE39EF47}" type="pres">
      <dgm:prSet presAssocID="{81D92F18-1F0E-4841-9B15-E80FA9045BB4}" presName="Name35" presStyleLbl="parChTrans1D2" presStyleIdx="1" presStyleCnt="3"/>
      <dgm:spPr/>
      <dgm:t>
        <a:bodyPr/>
        <a:lstStyle/>
        <a:p>
          <a:endParaRPr lang="ru-RU"/>
        </a:p>
      </dgm:t>
    </dgm:pt>
    <dgm:pt modelId="{58F52255-F9EA-4A32-8F59-900056714FF6}" type="pres">
      <dgm:prSet presAssocID="{5C3263F6-9E37-4DF1-B40D-58E6094E348D}" presName="hierRoot2" presStyleCnt="0">
        <dgm:presLayoutVars>
          <dgm:hierBranch/>
        </dgm:presLayoutVars>
      </dgm:prSet>
      <dgm:spPr/>
    </dgm:pt>
    <dgm:pt modelId="{06D89930-15F9-4278-9CF5-AB1C64EC4F72}" type="pres">
      <dgm:prSet presAssocID="{5C3263F6-9E37-4DF1-B40D-58E6094E348D}" presName="rootComposite" presStyleCnt="0"/>
      <dgm:spPr/>
    </dgm:pt>
    <dgm:pt modelId="{2B376DC0-FCF1-4A3F-A8E9-9F9D86944F7B}" type="pres">
      <dgm:prSet presAssocID="{5C3263F6-9E37-4DF1-B40D-58E6094E348D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DB86B0-9E53-4CE1-9ABB-8EF803F50736}" type="pres">
      <dgm:prSet presAssocID="{5C3263F6-9E37-4DF1-B40D-58E6094E348D}" presName="rootConnector" presStyleLbl="node2" presStyleIdx="1" presStyleCnt="3"/>
      <dgm:spPr/>
      <dgm:t>
        <a:bodyPr/>
        <a:lstStyle/>
        <a:p>
          <a:endParaRPr lang="ru-RU"/>
        </a:p>
      </dgm:t>
    </dgm:pt>
    <dgm:pt modelId="{82250A78-2FF3-409C-B15B-67BDD507F202}" type="pres">
      <dgm:prSet presAssocID="{5C3263F6-9E37-4DF1-B40D-58E6094E348D}" presName="hierChild4" presStyleCnt="0"/>
      <dgm:spPr/>
    </dgm:pt>
    <dgm:pt modelId="{0F00579B-DC5E-454D-B807-4927D232E268}" type="pres">
      <dgm:prSet presAssocID="{5C3263F6-9E37-4DF1-B40D-58E6094E348D}" presName="hierChild5" presStyleCnt="0"/>
      <dgm:spPr/>
    </dgm:pt>
    <dgm:pt modelId="{B4ED0924-E902-4FBB-896E-277EADD48443}" type="pres">
      <dgm:prSet presAssocID="{3E37C683-3240-4A43-A74D-7E016AD9004A}" presName="Name35" presStyleLbl="parChTrans1D2" presStyleIdx="2" presStyleCnt="3"/>
      <dgm:spPr/>
      <dgm:t>
        <a:bodyPr/>
        <a:lstStyle/>
        <a:p>
          <a:endParaRPr lang="ru-RU"/>
        </a:p>
      </dgm:t>
    </dgm:pt>
    <dgm:pt modelId="{7390FB0B-DB94-450C-9F2F-65F645EF6B23}" type="pres">
      <dgm:prSet presAssocID="{CB784805-4FEB-42F4-AD61-139D37BC5F5F}" presName="hierRoot2" presStyleCnt="0">
        <dgm:presLayoutVars>
          <dgm:hierBranch/>
        </dgm:presLayoutVars>
      </dgm:prSet>
      <dgm:spPr/>
    </dgm:pt>
    <dgm:pt modelId="{3C538134-5276-4FD3-B18C-BC94BA066E54}" type="pres">
      <dgm:prSet presAssocID="{CB784805-4FEB-42F4-AD61-139D37BC5F5F}" presName="rootComposite" presStyleCnt="0"/>
      <dgm:spPr/>
    </dgm:pt>
    <dgm:pt modelId="{9871A6E6-D656-409F-824E-1A1008B8D1CD}" type="pres">
      <dgm:prSet presAssocID="{CB784805-4FEB-42F4-AD61-139D37BC5F5F}" presName="rootText" presStyleLbl="node2" presStyleIdx="2" presStyleCnt="3" custLinFactNeighborX="469" custLinFactNeighborY="-10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E3BB5B-9F1F-407E-9685-F55758017B27}" type="pres">
      <dgm:prSet presAssocID="{CB784805-4FEB-42F4-AD61-139D37BC5F5F}" presName="rootConnector" presStyleLbl="node2" presStyleIdx="2" presStyleCnt="3"/>
      <dgm:spPr/>
      <dgm:t>
        <a:bodyPr/>
        <a:lstStyle/>
        <a:p>
          <a:endParaRPr lang="ru-RU"/>
        </a:p>
      </dgm:t>
    </dgm:pt>
    <dgm:pt modelId="{B94C7D85-F4CE-4FB8-9AB8-533779B8D6BD}" type="pres">
      <dgm:prSet presAssocID="{CB784805-4FEB-42F4-AD61-139D37BC5F5F}" presName="hierChild4" presStyleCnt="0"/>
      <dgm:spPr/>
    </dgm:pt>
    <dgm:pt modelId="{CD78C703-056D-4EEF-BA9A-F841853BCF3F}" type="pres">
      <dgm:prSet presAssocID="{CB784805-4FEB-42F4-AD61-139D37BC5F5F}" presName="hierChild5" presStyleCnt="0"/>
      <dgm:spPr/>
    </dgm:pt>
    <dgm:pt modelId="{3DD68562-03B8-46C1-928B-F7FC3A2C1496}" type="pres">
      <dgm:prSet presAssocID="{AC6AA967-AE63-490F-BBA1-E56F6006B587}" presName="hierChild3" presStyleCnt="0"/>
      <dgm:spPr/>
    </dgm:pt>
  </dgm:ptLst>
  <dgm:cxnLst>
    <dgm:cxn modelId="{AE448121-7194-453A-8ED6-582F312A9D5A}" type="presOf" srcId="{D89C8A97-948E-43CE-9D73-159350F7F367}" destId="{161480D4-D4AF-47FF-B6B9-66F446FE2DD7}" srcOrd="0" destOrd="0" presId="urn:microsoft.com/office/officeart/2005/8/layout/orgChart1"/>
    <dgm:cxn modelId="{744CBBED-6D20-48CB-84CB-8B0027905C83}" srcId="{AC6AA967-AE63-490F-BBA1-E56F6006B587}" destId="{5C3263F6-9E37-4DF1-B40D-58E6094E348D}" srcOrd="1" destOrd="0" parTransId="{81D92F18-1F0E-4841-9B15-E80FA9045BB4}" sibTransId="{14349419-9671-42D2-9AAF-C3B772166F9C}"/>
    <dgm:cxn modelId="{AFD513E6-C785-404E-BB88-75A5AC6671AF}" type="presOf" srcId="{3E37C683-3240-4A43-A74D-7E016AD9004A}" destId="{B4ED0924-E902-4FBB-896E-277EADD48443}" srcOrd="0" destOrd="0" presId="urn:microsoft.com/office/officeart/2005/8/layout/orgChart1"/>
    <dgm:cxn modelId="{CF805FA4-AAE9-4689-B8A8-D0791C2B79C0}" type="presOf" srcId="{CB784805-4FEB-42F4-AD61-139D37BC5F5F}" destId="{9871A6E6-D656-409F-824E-1A1008B8D1CD}" srcOrd="0" destOrd="0" presId="urn:microsoft.com/office/officeart/2005/8/layout/orgChart1"/>
    <dgm:cxn modelId="{41A6CD78-8AAB-4C93-9D9A-26E982385267}" type="presOf" srcId="{5C3263F6-9E37-4DF1-B40D-58E6094E348D}" destId="{D3DB86B0-9E53-4CE1-9ABB-8EF803F50736}" srcOrd="1" destOrd="0" presId="urn:microsoft.com/office/officeart/2005/8/layout/orgChart1"/>
    <dgm:cxn modelId="{29E14660-172D-4220-8D0A-5BAD43FCF713}" type="presOf" srcId="{5C3263F6-9E37-4DF1-B40D-58E6094E348D}" destId="{2B376DC0-FCF1-4A3F-A8E9-9F9D86944F7B}" srcOrd="0" destOrd="0" presId="urn:microsoft.com/office/officeart/2005/8/layout/orgChart1"/>
    <dgm:cxn modelId="{D1F5ADA3-C6C1-44D9-856A-C131E1909FBC}" type="presOf" srcId="{D89C8A97-948E-43CE-9D73-159350F7F367}" destId="{74220E39-7E22-4AC7-BCDE-01AC15124D4F}" srcOrd="1" destOrd="0" presId="urn:microsoft.com/office/officeart/2005/8/layout/orgChart1"/>
    <dgm:cxn modelId="{F3B8AE5F-F8A9-44A0-A796-DDC0DF8782B2}" type="presOf" srcId="{AC6AA967-AE63-490F-BBA1-E56F6006B587}" destId="{4FFCBB98-BCFD-46A3-BBD6-9CBB9169A3D4}" srcOrd="0" destOrd="0" presId="urn:microsoft.com/office/officeart/2005/8/layout/orgChart1"/>
    <dgm:cxn modelId="{3FB73F55-1234-4271-B2A1-427C3491CB6A}" srcId="{AC6AA967-AE63-490F-BBA1-E56F6006B587}" destId="{CB784805-4FEB-42F4-AD61-139D37BC5F5F}" srcOrd="2" destOrd="0" parTransId="{3E37C683-3240-4A43-A74D-7E016AD9004A}" sibTransId="{DD938D51-A88D-4788-8CB3-B2DFCBDEB696}"/>
    <dgm:cxn modelId="{089B5114-2BE7-4855-83D8-61D87228D39B}" type="presOf" srcId="{81D92F18-1F0E-4841-9B15-E80FA9045BB4}" destId="{A127FB73-8D69-45A0-99F2-01A2EE39EF47}" srcOrd="0" destOrd="0" presId="urn:microsoft.com/office/officeart/2005/8/layout/orgChart1"/>
    <dgm:cxn modelId="{3813E728-A84E-4F64-BC02-5F9A062515ED}" srcId="{AC6AA967-AE63-490F-BBA1-E56F6006B587}" destId="{D89C8A97-948E-43CE-9D73-159350F7F367}" srcOrd="0" destOrd="0" parTransId="{E4A02E9A-2708-4437-855A-E2B60240AC68}" sibTransId="{40DB40CF-18F6-462A-8CBA-A343DA165760}"/>
    <dgm:cxn modelId="{3D065656-139F-4B5E-9CDB-12F592837766}" srcId="{7C06ACD8-CDCC-4FE2-B251-91D8C8A574F6}" destId="{AC6AA967-AE63-490F-BBA1-E56F6006B587}" srcOrd="0" destOrd="0" parTransId="{780E0B2B-CC58-4F33-B1F0-0BEF3BE43008}" sibTransId="{10A8A8FB-CF61-481E-9CD8-6B3E5DE7E002}"/>
    <dgm:cxn modelId="{9AA0B186-AB5E-41FD-9F18-923287240310}" type="presOf" srcId="{E4A02E9A-2708-4437-855A-E2B60240AC68}" destId="{6260202F-82FF-484A-BB77-FDD73164CC75}" srcOrd="0" destOrd="0" presId="urn:microsoft.com/office/officeart/2005/8/layout/orgChart1"/>
    <dgm:cxn modelId="{51822222-62B1-4A40-815C-1DD2BE7840CB}" type="presOf" srcId="{CB784805-4FEB-42F4-AD61-139D37BC5F5F}" destId="{27E3BB5B-9F1F-407E-9685-F55758017B27}" srcOrd="1" destOrd="0" presId="urn:microsoft.com/office/officeart/2005/8/layout/orgChart1"/>
    <dgm:cxn modelId="{B4DF2827-1EB7-4110-8E98-C0051C624DD5}" type="presOf" srcId="{7C06ACD8-CDCC-4FE2-B251-91D8C8A574F6}" destId="{B26264AE-BA3F-4912-9DAD-E9BAC053F4B5}" srcOrd="0" destOrd="0" presId="urn:microsoft.com/office/officeart/2005/8/layout/orgChart1"/>
    <dgm:cxn modelId="{AA7AE95C-00C0-4082-A1D1-A05AA2CD37B3}" type="presOf" srcId="{AC6AA967-AE63-490F-BBA1-E56F6006B587}" destId="{8018F500-8580-44BA-8AF0-8DCFFAA5D1B8}" srcOrd="1" destOrd="0" presId="urn:microsoft.com/office/officeart/2005/8/layout/orgChart1"/>
    <dgm:cxn modelId="{D1B5C49C-FCC2-4F74-9F96-FE28BF1077F4}" type="presParOf" srcId="{B26264AE-BA3F-4912-9DAD-E9BAC053F4B5}" destId="{5B890309-F57F-4579-8C3B-3E75016B3153}" srcOrd="0" destOrd="0" presId="urn:microsoft.com/office/officeart/2005/8/layout/orgChart1"/>
    <dgm:cxn modelId="{90030728-77D2-456D-ADC4-A097482F18D2}" type="presParOf" srcId="{5B890309-F57F-4579-8C3B-3E75016B3153}" destId="{46B652F8-47BD-4DB3-AE00-B211E4B72279}" srcOrd="0" destOrd="0" presId="urn:microsoft.com/office/officeart/2005/8/layout/orgChart1"/>
    <dgm:cxn modelId="{6E31F6B0-6C68-4E99-A773-7498768B1295}" type="presParOf" srcId="{46B652F8-47BD-4DB3-AE00-B211E4B72279}" destId="{4FFCBB98-BCFD-46A3-BBD6-9CBB9169A3D4}" srcOrd="0" destOrd="0" presId="urn:microsoft.com/office/officeart/2005/8/layout/orgChart1"/>
    <dgm:cxn modelId="{B0E3E0B6-D4B4-49D7-976C-02E7B0085436}" type="presParOf" srcId="{46B652F8-47BD-4DB3-AE00-B211E4B72279}" destId="{8018F500-8580-44BA-8AF0-8DCFFAA5D1B8}" srcOrd="1" destOrd="0" presId="urn:microsoft.com/office/officeart/2005/8/layout/orgChart1"/>
    <dgm:cxn modelId="{69576381-993B-4B61-8C0E-219CA0127D1A}" type="presParOf" srcId="{5B890309-F57F-4579-8C3B-3E75016B3153}" destId="{257B17F7-BEBC-41EF-A2BC-9C027CB24A93}" srcOrd="1" destOrd="0" presId="urn:microsoft.com/office/officeart/2005/8/layout/orgChart1"/>
    <dgm:cxn modelId="{B6795B7A-395C-44ED-9983-7E9D5FF784E2}" type="presParOf" srcId="{257B17F7-BEBC-41EF-A2BC-9C027CB24A93}" destId="{6260202F-82FF-484A-BB77-FDD73164CC75}" srcOrd="0" destOrd="0" presId="urn:microsoft.com/office/officeart/2005/8/layout/orgChart1"/>
    <dgm:cxn modelId="{05737280-4682-4895-BC87-231577FF364C}" type="presParOf" srcId="{257B17F7-BEBC-41EF-A2BC-9C027CB24A93}" destId="{24ED1192-AF9A-49A1-AA02-876077E4392D}" srcOrd="1" destOrd="0" presId="urn:microsoft.com/office/officeart/2005/8/layout/orgChart1"/>
    <dgm:cxn modelId="{D9DCB897-8C55-4963-A442-0377E0603C98}" type="presParOf" srcId="{24ED1192-AF9A-49A1-AA02-876077E4392D}" destId="{A0181957-264B-46F2-8C74-C5515805FF02}" srcOrd="0" destOrd="0" presId="urn:microsoft.com/office/officeart/2005/8/layout/orgChart1"/>
    <dgm:cxn modelId="{53CF53A4-CD1E-41EA-8F46-32C20BA29A95}" type="presParOf" srcId="{A0181957-264B-46F2-8C74-C5515805FF02}" destId="{161480D4-D4AF-47FF-B6B9-66F446FE2DD7}" srcOrd="0" destOrd="0" presId="urn:microsoft.com/office/officeart/2005/8/layout/orgChart1"/>
    <dgm:cxn modelId="{CFD1D682-EFC5-4557-9B84-D38608F4023D}" type="presParOf" srcId="{A0181957-264B-46F2-8C74-C5515805FF02}" destId="{74220E39-7E22-4AC7-BCDE-01AC15124D4F}" srcOrd="1" destOrd="0" presId="urn:microsoft.com/office/officeart/2005/8/layout/orgChart1"/>
    <dgm:cxn modelId="{A11C85D3-6112-4CBD-B540-030248FEE591}" type="presParOf" srcId="{24ED1192-AF9A-49A1-AA02-876077E4392D}" destId="{243F0A00-3034-4E26-B2BC-8EC9F4833306}" srcOrd="1" destOrd="0" presId="urn:microsoft.com/office/officeart/2005/8/layout/orgChart1"/>
    <dgm:cxn modelId="{5A1131B5-9D73-467F-93E6-8B6951ADDE3E}" type="presParOf" srcId="{24ED1192-AF9A-49A1-AA02-876077E4392D}" destId="{939E2872-3D99-46E0-AD9E-AD5A1E77E1AE}" srcOrd="2" destOrd="0" presId="urn:microsoft.com/office/officeart/2005/8/layout/orgChart1"/>
    <dgm:cxn modelId="{A330453B-9185-434D-8C30-039CA5E335FC}" type="presParOf" srcId="{257B17F7-BEBC-41EF-A2BC-9C027CB24A93}" destId="{A127FB73-8D69-45A0-99F2-01A2EE39EF47}" srcOrd="2" destOrd="0" presId="urn:microsoft.com/office/officeart/2005/8/layout/orgChart1"/>
    <dgm:cxn modelId="{83035481-51AD-40C1-A020-8C04AF87C809}" type="presParOf" srcId="{257B17F7-BEBC-41EF-A2BC-9C027CB24A93}" destId="{58F52255-F9EA-4A32-8F59-900056714FF6}" srcOrd="3" destOrd="0" presId="urn:microsoft.com/office/officeart/2005/8/layout/orgChart1"/>
    <dgm:cxn modelId="{76ADC8F5-55A9-447F-A147-5D35858D3FC9}" type="presParOf" srcId="{58F52255-F9EA-4A32-8F59-900056714FF6}" destId="{06D89930-15F9-4278-9CF5-AB1C64EC4F72}" srcOrd="0" destOrd="0" presId="urn:microsoft.com/office/officeart/2005/8/layout/orgChart1"/>
    <dgm:cxn modelId="{D5C38A59-1B41-4A59-90CE-4D4D92A8268C}" type="presParOf" srcId="{06D89930-15F9-4278-9CF5-AB1C64EC4F72}" destId="{2B376DC0-FCF1-4A3F-A8E9-9F9D86944F7B}" srcOrd="0" destOrd="0" presId="urn:microsoft.com/office/officeart/2005/8/layout/orgChart1"/>
    <dgm:cxn modelId="{B46F62BA-BDB0-4B6C-87B7-F84DC314E40E}" type="presParOf" srcId="{06D89930-15F9-4278-9CF5-AB1C64EC4F72}" destId="{D3DB86B0-9E53-4CE1-9ABB-8EF803F50736}" srcOrd="1" destOrd="0" presId="urn:microsoft.com/office/officeart/2005/8/layout/orgChart1"/>
    <dgm:cxn modelId="{7BCE8604-776C-4E32-9C68-54CD01AA7B6A}" type="presParOf" srcId="{58F52255-F9EA-4A32-8F59-900056714FF6}" destId="{82250A78-2FF3-409C-B15B-67BDD507F202}" srcOrd="1" destOrd="0" presId="urn:microsoft.com/office/officeart/2005/8/layout/orgChart1"/>
    <dgm:cxn modelId="{86247095-5863-4073-8133-D509E0F463B9}" type="presParOf" srcId="{58F52255-F9EA-4A32-8F59-900056714FF6}" destId="{0F00579B-DC5E-454D-B807-4927D232E268}" srcOrd="2" destOrd="0" presId="urn:microsoft.com/office/officeart/2005/8/layout/orgChart1"/>
    <dgm:cxn modelId="{1E106B4F-262E-4F8A-B151-B4F86EFBC214}" type="presParOf" srcId="{257B17F7-BEBC-41EF-A2BC-9C027CB24A93}" destId="{B4ED0924-E902-4FBB-896E-277EADD48443}" srcOrd="4" destOrd="0" presId="urn:microsoft.com/office/officeart/2005/8/layout/orgChart1"/>
    <dgm:cxn modelId="{DA5DCC45-F022-4FA0-A6BC-AE012F5C748B}" type="presParOf" srcId="{257B17F7-BEBC-41EF-A2BC-9C027CB24A93}" destId="{7390FB0B-DB94-450C-9F2F-65F645EF6B23}" srcOrd="5" destOrd="0" presId="urn:microsoft.com/office/officeart/2005/8/layout/orgChart1"/>
    <dgm:cxn modelId="{C4866256-7560-48B2-81C2-8A022CC8D1FA}" type="presParOf" srcId="{7390FB0B-DB94-450C-9F2F-65F645EF6B23}" destId="{3C538134-5276-4FD3-B18C-BC94BA066E54}" srcOrd="0" destOrd="0" presId="urn:microsoft.com/office/officeart/2005/8/layout/orgChart1"/>
    <dgm:cxn modelId="{0F31CE74-AC5A-4CA6-918F-D4C027ABD016}" type="presParOf" srcId="{3C538134-5276-4FD3-B18C-BC94BA066E54}" destId="{9871A6E6-D656-409F-824E-1A1008B8D1CD}" srcOrd="0" destOrd="0" presId="urn:microsoft.com/office/officeart/2005/8/layout/orgChart1"/>
    <dgm:cxn modelId="{75A85CF6-B670-4FC4-9A5A-4DB13DE8B916}" type="presParOf" srcId="{3C538134-5276-4FD3-B18C-BC94BA066E54}" destId="{27E3BB5B-9F1F-407E-9685-F55758017B27}" srcOrd="1" destOrd="0" presId="urn:microsoft.com/office/officeart/2005/8/layout/orgChart1"/>
    <dgm:cxn modelId="{0813CC7F-002B-4DA3-AF38-85435C432F00}" type="presParOf" srcId="{7390FB0B-DB94-450C-9F2F-65F645EF6B23}" destId="{B94C7D85-F4CE-4FB8-9AB8-533779B8D6BD}" srcOrd="1" destOrd="0" presId="urn:microsoft.com/office/officeart/2005/8/layout/orgChart1"/>
    <dgm:cxn modelId="{7AABAB8B-C7C4-4B99-8339-1C4B843948FA}" type="presParOf" srcId="{7390FB0B-DB94-450C-9F2F-65F645EF6B23}" destId="{CD78C703-056D-4EEF-BA9A-F841853BCF3F}" srcOrd="2" destOrd="0" presId="urn:microsoft.com/office/officeart/2005/8/layout/orgChart1"/>
    <dgm:cxn modelId="{598553E1-4CF0-4609-9AA2-74BECD86F1C5}" type="presParOf" srcId="{5B890309-F57F-4579-8C3B-3E75016B3153}" destId="{3DD68562-03B8-46C1-928B-F7FC3A2C1496}" srcOrd="2" destOrd="0" presId="urn:microsoft.com/office/officeart/2005/8/layout/orgChart1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BCD09F43-0DDE-4A07-A53D-3AD222799FFD}" type="datetimeFigureOut">
              <a:rPr lang="ru-RU"/>
              <a:pPr>
                <a:defRPr/>
              </a:pPr>
              <a:t>29.04.2013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E06C1199-AFA2-4CCD-BEC2-A3CFDA1777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7E3ECF-0D11-46C6-BD55-FF0707E9497B}" type="slidenum">
              <a:rPr lang="ru-RU" smtClean="0">
                <a:latin typeface="Arial" charset="0"/>
                <a:ea typeface="ヒラギノ角ゴ Pro W3"/>
                <a:cs typeface="ヒラギノ角ゴ Pro W3"/>
              </a:rPr>
              <a:pPr/>
              <a:t>1</a:t>
            </a:fld>
            <a:endParaRPr lang="ru-RU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B14004-0085-4245-ADCF-C9550D167F09}" type="slidenum">
              <a:rPr lang="ru-RU" smtClean="0">
                <a:latin typeface="Arial" charset="0"/>
                <a:ea typeface="ヒラギノ角ゴ Pro W3"/>
                <a:cs typeface="ヒラギノ角ゴ Pro W3"/>
              </a:rPr>
              <a:pPr/>
              <a:t>18</a:t>
            </a:fld>
            <a:endParaRPr lang="ru-RU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1B08E4-D0AA-4E50-A26E-FE586657A210}" type="slidenum">
              <a:rPr lang="ru-RU" smtClean="0">
                <a:latin typeface="Arial" charset="0"/>
                <a:ea typeface="ヒラギノ角ゴ Pro W3"/>
                <a:cs typeface="ヒラギノ角ゴ Pro W3"/>
              </a:rPr>
              <a:pPr/>
              <a:t>20</a:t>
            </a:fld>
            <a:endParaRPr lang="ru-RU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E8C426-BB8B-445F-984B-869FAE466C4F}" type="slidenum">
              <a:rPr lang="ru-RU" smtClean="0">
                <a:latin typeface="Arial" charset="0"/>
                <a:ea typeface="ヒラギノ角ゴ Pro W3"/>
                <a:cs typeface="ヒラギノ角ゴ Pro W3"/>
              </a:rPr>
              <a:pPr/>
              <a:t>23</a:t>
            </a:fld>
            <a:endParaRPr lang="ru-RU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B6B1AA-4869-41C1-B878-6C0A87D790DF}" type="slidenum">
              <a:rPr lang="ru-RU" smtClean="0">
                <a:latin typeface="Arial" charset="0"/>
                <a:ea typeface="ヒラギノ角ゴ Pro W3"/>
                <a:cs typeface="ヒラギノ角ゴ Pro W3"/>
              </a:rPr>
              <a:pPr/>
              <a:t>24</a:t>
            </a:fld>
            <a:endParaRPr lang="ru-RU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4CC13F-1A83-4149-986C-423F77609707}" type="slidenum">
              <a:rPr lang="ru-RU" smtClean="0">
                <a:latin typeface="Arial" charset="0"/>
                <a:ea typeface="ヒラギノ角ゴ Pro W3"/>
                <a:cs typeface="ヒラギノ角ゴ Pro W3"/>
              </a:rPr>
              <a:pPr/>
              <a:t>25</a:t>
            </a:fld>
            <a:endParaRPr lang="ru-RU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BAFC1A-E490-4F5A-B826-DD848E16CC54}" type="slidenum">
              <a:rPr lang="ru-RU" smtClean="0">
                <a:latin typeface="Arial" charset="0"/>
                <a:ea typeface="ヒラギノ角ゴ Pro W3"/>
                <a:cs typeface="ヒラギノ角ゴ Pro W3"/>
              </a:rPr>
              <a:pPr/>
              <a:t>2</a:t>
            </a:fld>
            <a:endParaRPr lang="ru-RU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4279C3-37F1-4E08-8E9F-6FD849293B3E}" type="slidenum">
              <a:rPr lang="ru-RU" smtClean="0">
                <a:latin typeface="Arial" charset="0"/>
                <a:ea typeface="ヒラギノ角ゴ Pro W3"/>
                <a:cs typeface="ヒラギノ角ゴ Pro W3"/>
              </a:rPr>
              <a:pPr/>
              <a:t>3</a:t>
            </a:fld>
            <a:endParaRPr lang="ru-RU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CC68F8-4051-4740-9464-F4B9863D42B8}" type="slidenum">
              <a:rPr lang="ru-RU" smtClean="0">
                <a:latin typeface="Arial" charset="0"/>
                <a:ea typeface="ヒラギノ角ゴ Pro W3"/>
                <a:cs typeface="ヒラギノ角ゴ Pro W3"/>
              </a:rPr>
              <a:pPr/>
              <a:t>4</a:t>
            </a:fld>
            <a:endParaRPr lang="ru-RU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A642FE-8302-445F-8D43-5E7DB411CBAF}" type="slidenum">
              <a:rPr lang="ru-RU" smtClean="0">
                <a:latin typeface="Arial" charset="0"/>
                <a:ea typeface="ヒラギノ角ゴ Pro W3"/>
                <a:cs typeface="ヒラギノ角ゴ Pro W3"/>
              </a:rPr>
              <a:pPr/>
              <a:t>6</a:t>
            </a:fld>
            <a:endParaRPr lang="ru-RU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20E704-FDA9-44A1-B70B-BDAB107BC2E8}" type="slidenum">
              <a:rPr lang="ru-RU" smtClean="0">
                <a:latin typeface="Arial" charset="0"/>
                <a:ea typeface="ヒラギノ角ゴ Pro W3"/>
                <a:cs typeface="ヒラギノ角ゴ Pro W3"/>
              </a:rPr>
              <a:pPr/>
              <a:t>7</a:t>
            </a:fld>
            <a:endParaRPr lang="ru-RU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8506FB-B851-418E-9D7C-04CCE0FFE7D1}" type="slidenum">
              <a:rPr lang="ru-RU" smtClean="0">
                <a:latin typeface="Arial" charset="0"/>
                <a:ea typeface="ヒラギノ角ゴ Pro W3"/>
                <a:cs typeface="ヒラギノ角ゴ Pro W3"/>
              </a:rPr>
              <a:pPr/>
              <a:t>9</a:t>
            </a:fld>
            <a:endParaRPr lang="ru-RU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55D2A2-FD74-4C11-815C-C355648F378F}" type="slidenum">
              <a:rPr lang="ru-RU" smtClean="0">
                <a:latin typeface="Arial" charset="0"/>
                <a:ea typeface="ヒラギノ角ゴ Pro W3"/>
                <a:cs typeface="ヒラギノ角ゴ Pro W3"/>
              </a:rPr>
              <a:pPr/>
              <a:t>16</a:t>
            </a:fld>
            <a:endParaRPr lang="ru-RU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7EF942-36CB-4BBA-9456-E5521E3F2DC0}" type="slidenum">
              <a:rPr lang="ru-RU" smtClean="0">
                <a:latin typeface="Arial" charset="0"/>
                <a:ea typeface="ヒラギノ角ゴ Pro W3"/>
                <a:cs typeface="ヒラギノ角ゴ Pro W3"/>
              </a:rPr>
              <a:pPr/>
              <a:t>17</a:t>
            </a:fld>
            <a:endParaRPr lang="ru-RU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3E163-1EAB-4746-BFE5-68EE8438F79B}" type="datetimeFigureOut">
              <a:rPr lang="en-US"/>
              <a:pPr>
                <a:defRPr/>
              </a:pPr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B5318-D656-4003-BA60-FB872CB70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79707-42A7-40D1-97E6-934396932805}" type="datetimeFigureOut">
              <a:rPr lang="en-US"/>
              <a:pPr>
                <a:defRPr/>
              </a:pPr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37760-5487-48E7-BB1E-CF32A6E3A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79BD5-3CD8-418A-A833-E5D6AA70FD1B}" type="datetimeFigureOut">
              <a:rPr lang="en-US"/>
              <a:pPr>
                <a:defRPr/>
              </a:pPr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D0CA7-B973-46E0-B807-0F830C008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54765-7C86-46E3-8A42-EA5BF3EB7F11}" type="datetimeFigureOut">
              <a:rPr lang="en-US"/>
              <a:pPr>
                <a:defRPr/>
              </a:pPr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F1AE7-3B6B-42A6-ABC0-3AD07C76C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156F7-8E86-4028-B8C6-B2F0B2A92652}" type="datetimeFigureOut">
              <a:rPr lang="en-US"/>
              <a:pPr>
                <a:defRPr/>
              </a:pPr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12990-7354-46F6-95C5-DC01B068D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184C-0622-47E0-B5B3-8980FB589E10}" type="datetimeFigureOut">
              <a:rPr lang="en-US"/>
              <a:pPr>
                <a:defRPr/>
              </a:pPr>
              <a:t>4/29/2013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6FDDB-8212-4213-BC76-38A20651A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11748-7097-403C-B360-DDCF01A26075}" type="datetimeFigureOut">
              <a:rPr lang="en-US"/>
              <a:pPr>
                <a:defRPr/>
              </a:pPr>
              <a:t>4/29/2013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EF9D9-A1A5-4B1D-8D72-1C863793E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B0B56-F087-4F04-9EF8-4F3DBDEB06B0}" type="datetimeFigureOut">
              <a:rPr lang="en-US"/>
              <a:pPr>
                <a:defRPr/>
              </a:pPr>
              <a:t>4/29/2013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CB984-4D3F-436D-BDE5-95D08A507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5466A-02DD-4A08-8584-7185B6CD06BE}" type="datetimeFigureOut">
              <a:rPr lang="en-US"/>
              <a:pPr>
                <a:defRPr/>
              </a:pPr>
              <a:t>4/29/2013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2A100-6D1C-4FE9-9CBD-A2A454734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43C15-811E-4570-AC92-CFE73E4E1CF0}" type="datetimeFigureOut">
              <a:rPr lang="en-US"/>
              <a:pPr>
                <a:defRPr/>
              </a:pPr>
              <a:t>4/29/2013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7A494-8E2E-4445-AD12-272D5B707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4835E-A004-4435-B997-2D5AC89E3107}" type="datetimeFigureOut">
              <a:rPr lang="en-US"/>
              <a:pPr>
                <a:defRPr/>
              </a:pPr>
              <a:t>4/29/2013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86A68-B59B-4249-9EE5-D5AECF0D0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B33F2985-2E2F-4FAD-A354-75715146289A}" type="datetimeFigureOut">
              <a:rPr lang="en-US"/>
              <a:pPr>
                <a:defRPr/>
              </a:pPr>
              <a:t>4/29/2013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929346C7-90DE-4617-A758-BD5E5783E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6" r:id="rId2"/>
    <p:sldLayoutId id="2147484105" r:id="rId3"/>
    <p:sldLayoutId id="2147484104" r:id="rId4"/>
    <p:sldLayoutId id="2147484103" r:id="rId5"/>
    <p:sldLayoutId id="2147484102" r:id="rId6"/>
    <p:sldLayoutId id="2147484101" r:id="rId7"/>
    <p:sldLayoutId id="2147484100" r:id="rId8"/>
    <p:sldLayoutId id="2147484099" r:id="rId9"/>
    <p:sldLayoutId id="2147484098" r:id="rId10"/>
    <p:sldLayoutId id="21474840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mailto:elchin.aliyev@sinam.net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.png"/><Relationship Id="rId5" Type="http://schemas.openxmlformats.org/officeDocument/2006/relationships/image" Target="../media/image32.png"/><Relationship Id="rId10" Type="http://schemas.openxmlformats.org/officeDocument/2006/relationships/image" Target="../media/image5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42.png"/><Relationship Id="rId5" Type="http://schemas.openxmlformats.org/officeDocument/2006/relationships/image" Target="../media/image3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61.png"/><Relationship Id="rId4" Type="http://schemas.openxmlformats.org/officeDocument/2006/relationships/image" Target="../media/image42.pn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hyperlink" Target="http://www.gomap.az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42.pn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3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5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0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399213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Line 13"/>
          <p:cNvSpPr>
            <a:spLocks noChangeShapeType="1"/>
          </p:cNvSpPr>
          <p:nvPr/>
        </p:nvSpPr>
        <p:spPr bwMode="auto">
          <a:xfrm>
            <a:off x="0" y="6653213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339" name="Picture 6" descr="E:\Documents and Settings\Администратор\Рабочий стол\12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404813"/>
            <a:ext cx="273685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1547813" y="5170488"/>
            <a:ext cx="5040312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sz="2000" b="1" dirty="0">
              <a:latin typeface="+mn-lt"/>
              <a:ea typeface="ヒラギノ角ゴ Pro W3" charset="-128"/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 err="1">
                <a:latin typeface="Arial" pitchFamily="34" charset="0"/>
                <a:ea typeface="ヒラギノ角ゴ Pro W3" charset="-128"/>
                <a:cs typeface="Times New Roman" pitchFamily="18" charset="0"/>
              </a:rPr>
              <a:t>Эльчин</a:t>
            </a:r>
            <a:r>
              <a:rPr lang="ru-RU" sz="1600" b="1" dirty="0">
                <a:latin typeface="Arial" pitchFamily="34" charset="0"/>
                <a:ea typeface="ヒラギノ角ゴ Pro W3" charset="-128"/>
                <a:cs typeface="Times New Roman" pitchFamily="18" charset="0"/>
              </a:rPr>
              <a:t> Алиев</a:t>
            </a:r>
            <a:endParaRPr lang="az-Latn-AZ" sz="1600" b="1" dirty="0">
              <a:latin typeface="Arial" pitchFamily="34" charset="0"/>
              <a:ea typeface="ヒラギノ角ゴ Pro W3" charset="-128"/>
              <a:cs typeface="Times New Roman" pitchFamily="18" charset="0"/>
            </a:endParaRPr>
          </a:p>
          <a:p>
            <a:pPr>
              <a:defRPr/>
            </a:pPr>
            <a:r>
              <a:rPr lang="ru-RU" sz="1600" dirty="0">
                <a:latin typeface="Arial" pitchFamily="34" charset="0"/>
                <a:ea typeface="ヒラギノ角ゴ Pro W3" charset="-128"/>
                <a:cs typeface="Times New Roman" pitchFamily="18" charset="0"/>
              </a:rPr>
              <a:t>Президент компании </a:t>
            </a:r>
            <a:r>
              <a:rPr lang="en-US" sz="1600" dirty="0">
                <a:latin typeface="Arial" pitchFamily="34" charset="0"/>
                <a:ea typeface="ヒラギノ角ゴ Pro W3" charset="-128"/>
                <a:cs typeface="Times New Roman" pitchFamily="18" charset="0"/>
              </a:rPr>
              <a:t>SINAM</a:t>
            </a:r>
            <a:endParaRPr lang="az-Latn-AZ" sz="1600" dirty="0">
              <a:latin typeface="Arial" pitchFamily="34" charset="0"/>
              <a:ea typeface="ヒラギノ角ゴ Pro W3" charset="-128"/>
              <a:cs typeface="Times New Roman" pitchFamily="18" charset="0"/>
            </a:endParaRPr>
          </a:p>
          <a:p>
            <a:pPr>
              <a:defRPr/>
            </a:pPr>
            <a:r>
              <a:rPr lang="az-Latn-AZ" sz="1600" dirty="0">
                <a:latin typeface="Arial" pitchFamily="34" charset="0"/>
                <a:ea typeface="ヒラギノ角ゴ Pro W3" charset="-128"/>
                <a:cs typeface="Times New Roman" pitchFamily="18" charset="0"/>
              </a:rPr>
              <a:t>E-mail:</a:t>
            </a:r>
            <a:r>
              <a:rPr lang="az-Latn-AZ" sz="1600" b="1" dirty="0">
                <a:latin typeface="Arial" pitchFamily="34" charset="0"/>
                <a:ea typeface="ヒラギノ角ゴ Pro W3" charset="-128"/>
                <a:cs typeface="Times New Roman" pitchFamily="18" charset="0"/>
              </a:rPr>
              <a:t> </a:t>
            </a:r>
            <a:r>
              <a:rPr lang="en-US" sz="1600" b="1" dirty="0">
                <a:latin typeface="Arial" pitchFamily="34" charset="0"/>
                <a:ea typeface="ヒラギノ角ゴ Pro W3" charset="-128"/>
                <a:cs typeface="Times New Roman" pitchFamily="18" charset="0"/>
              </a:rPr>
              <a:t>   </a:t>
            </a:r>
            <a:r>
              <a:rPr lang="en-US" sz="1600" b="1" dirty="0">
                <a:latin typeface="Arial" pitchFamily="34" charset="0"/>
                <a:ea typeface="ヒラギノ角ゴ Pro W3" charset="-128"/>
                <a:cs typeface="Times New Roman" pitchFamily="18" charset="0"/>
                <a:hlinkClick r:id="rId5"/>
              </a:rPr>
              <a:t>elchin.aliyev@sinam.net</a:t>
            </a:r>
            <a:endParaRPr lang="en-US" sz="1600" b="1" dirty="0">
              <a:latin typeface="Arial" pitchFamily="34" charset="0"/>
              <a:ea typeface="ヒラギノ角ゴ Pro W3" charset="-128"/>
              <a:cs typeface="Times New Roman" pitchFamily="18" charset="0"/>
            </a:endParaRPr>
          </a:p>
        </p:txBody>
      </p:sp>
      <p:pic>
        <p:nvPicPr>
          <p:cNvPr id="14341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Прямоугольник 3"/>
          <p:cNvSpPr>
            <a:spLocks noChangeArrowheads="1"/>
          </p:cNvSpPr>
          <p:nvPr/>
        </p:nvSpPr>
        <p:spPr bwMode="auto">
          <a:xfrm>
            <a:off x="692150" y="3043238"/>
            <a:ext cx="813593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500" b="1">
                <a:solidFill>
                  <a:srgbClr val="002060"/>
                </a:solidFill>
                <a:cs typeface="Arial" charset="0"/>
              </a:rPr>
              <a:t>Облако э-Правительства как современная платформа для эффективного управления</a:t>
            </a:r>
            <a:endParaRPr lang="en-US" sz="2500" b="1">
              <a:solidFill>
                <a:srgbClr val="002060"/>
              </a:solidFill>
              <a:cs typeface="Arial" charset="0"/>
            </a:endParaRPr>
          </a:p>
          <a:p>
            <a:pPr algn="ctr"/>
            <a:endParaRPr lang="en-US" sz="1600">
              <a:cs typeface="Times New Roman" pitchFamily="18" charset="0"/>
            </a:endParaRPr>
          </a:p>
          <a:p>
            <a:pPr algn="ctr"/>
            <a:r>
              <a:rPr lang="ru-RU" sz="2000">
                <a:cs typeface="Times New Roman" pitchFamily="18" charset="0"/>
              </a:rPr>
              <a:t>ИКТ-форум Белоруссия-Азербайджан</a:t>
            </a:r>
            <a:endParaRPr lang="en-US" sz="2000">
              <a:cs typeface="Times New Roman" pitchFamily="18" charset="0"/>
            </a:endParaRPr>
          </a:p>
          <a:p>
            <a:pPr algn="ctr"/>
            <a:r>
              <a:rPr lang="ru-RU" sz="1600">
                <a:cs typeface="Times New Roman" pitchFamily="18" charset="0"/>
              </a:rPr>
              <a:t>г. Минск</a:t>
            </a:r>
            <a:endParaRPr lang="en-US" sz="1600">
              <a:cs typeface="Times New Roman" pitchFamily="18" charset="0"/>
            </a:endParaRPr>
          </a:p>
          <a:p>
            <a:pPr algn="ctr"/>
            <a:r>
              <a:rPr lang="en-US" sz="1600">
                <a:cs typeface="Times New Roman" pitchFamily="18" charset="0"/>
              </a:rPr>
              <a:t>23-26 </a:t>
            </a:r>
            <a:r>
              <a:rPr lang="ru-RU" sz="1600">
                <a:cs typeface="Times New Roman" pitchFamily="18" charset="0"/>
              </a:rPr>
              <a:t>Апрель</a:t>
            </a:r>
            <a:r>
              <a:rPr lang="en-US" sz="1600">
                <a:cs typeface="Times New Roman" pitchFamily="18" charset="0"/>
              </a:rPr>
              <a:t>,</a:t>
            </a:r>
            <a:r>
              <a:rPr lang="ru-RU" sz="1600">
                <a:cs typeface="Times New Roman" pitchFamily="18" charset="0"/>
              </a:rPr>
              <a:t> 2013</a:t>
            </a:r>
            <a:endParaRPr lang="en-US" sz="160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15" descr="C:\Documents and Settings\Администратор\Рабочий стол\Untitled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08050"/>
            <a:ext cx="892810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TextBox 110"/>
          <p:cNvSpPr txBox="1">
            <a:spLocks noChangeArrowheads="1"/>
          </p:cNvSpPr>
          <p:nvPr/>
        </p:nvSpPr>
        <p:spPr bwMode="auto">
          <a:xfrm>
            <a:off x="395288" y="3573463"/>
            <a:ext cx="838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2060"/>
                </a:solidFill>
              </a:rPr>
              <a:t>Cloud</a:t>
            </a:r>
            <a:endParaRPr lang="ru-RU" b="1">
              <a:solidFill>
                <a:srgbClr val="00206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724" name="TextBox 28"/>
          <p:cNvSpPr txBox="1">
            <a:spLocks noChangeArrowheads="1"/>
          </p:cNvSpPr>
          <p:nvPr/>
        </p:nvSpPr>
        <p:spPr bwMode="auto">
          <a:xfrm>
            <a:off x="1042988" y="220663"/>
            <a:ext cx="7272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cs typeface="Arial" charset="0"/>
              </a:rPr>
              <a:t>Полный переход к безбумажной технологии</a:t>
            </a:r>
            <a:endParaRPr lang="en-US" sz="2000" b="1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30725" name="Группа 55"/>
          <p:cNvGrpSpPr>
            <a:grpSpLocks/>
          </p:cNvGrpSpPr>
          <p:nvPr/>
        </p:nvGrpSpPr>
        <p:grpSpPr bwMode="auto">
          <a:xfrm>
            <a:off x="1835150" y="981075"/>
            <a:ext cx="5040313" cy="2808288"/>
            <a:chOff x="1835150" y="2492896"/>
            <a:chExt cx="5040313" cy="2808287"/>
          </a:xfrm>
        </p:grpSpPr>
        <p:sp>
          <p:nvSpPr>
            <p:cNvPr id="104" name="Прямоугольник 103"/>
            <p:cNvSpPr/>
            <p:nvPr/>
          </p:nvSpPr>
          <p:spPr>
            <a:xfrm>
              <a:off x="1835150" y="2492896"/>
              <a:ext cx="5040313" cy="2808287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30758" name="Группа 36"/>
            <p:cNvGrpSpPr>
              <a:grpSpLocks/>
            </p:cNvGrpSpPr>
            <p:nvPr/>
          </p:nvGrpSpPr>
          <p:grpSpPr bwMode="auto">
            <a:xfrm>
              <a:off x="1951455" y="3288233"/>
              <a:ext cx="1358065" cy="1251518"/>
              <a:chOff x="-310436" y="1628800"/>
              <a:chExt cx="1883013" cy="1731192"/>
            </a:xfrm>
          </p:grpSpPr>
          <p:pic>
            <p:nvPicPr>
              <p:cNvPr id="30777" name="Picture 2" descr="C:\Documents and Settings\Administrator\Local Settings\Temporary Internet Files\Content.IE5\KBBFIC85\MCj04348470000[1]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41444" y="1628800"/>
                <a:ext cx="1296146" cy="1296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78" name="TextBox 32"/>
              <p:cNvSpPr txBox="1">
                <a:spLocks noChangeArrowheads="1"/>
              </p:cNvSpPr>
              <p:nvPr/>
            </p:nvSpPr>
            <p:spPr bwMode="auto">
              <a:xfrm>
                <a:off x="-310436" y="2998114"/>
                <a:ext cx="1883013" cy="361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100" b="1">
                    <a:solidFill>
                      <a:srgbClr val="002060"/>
                    </a:solidFill>
                  </a:rPr>
                  <a:t>State structure </a:t>
                </a:r>
                <a:r>
                  <a:rPr lang="en-US" sz="1100" b="1">
                    <a:solidFill>
                      <a:srgbClr val="002060"/>
                    </a:solidFill>
                  </a:rPr>
                  <a:t>A</a:t>
                </a:r>
                <a:endParaRPr lang="ru-RU" sz="1100" b="1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30759" name="Группа 35"/>
            <p:cNvGrpSpPr>
              <a:grpSpLocks/>
            </p:cNvGrpSpPr>
            <p:nvPr/>
          </p:nvGrpSpPr>
          <p:grpSpPr bwMode="auto">
            <a:xfrm>
              <a:off x="5607049" y="3932758"/>
              <a:ext cx="847017" cy="1155157"/>
              <a:chOff x="4203109" y="1763208"/>
              <a:chExt cx="1174915" cy="1597866"/>
            </a:xfrm>
          </p:grpSpPr>
          <p:pic>
            <p:nvPicPr>
              <p:cNvPr id="30773" name="Picture 16" descr="C:\Documents and Settings\Администратор\Рабочий стол\User-icon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491141" y="1763208"/>
                <a:ext cx="863600" cy="865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74" name="Picture 16" descr="C:\Documents and Settings\Администратор\Рабочий стол\User-icon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203109" y="1907224"/>
                <a:ext cx="863600" cy="865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75" name="Picture 16" descr="C:\Documents and Settings\Администратор\Рабочий стол\User-icon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499992" y="2060848"/>
                <a:ext cx="863600" cy="865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76" name="TextBox 33"/>
              <p:cNvSpPr txBox="1">
                <a:spLocks noChangeArrowheads="1"/>
              </p:cNvSpPr>
              <p:nvPr/>
            </p:nvSpPr>
            <p:spPr bwMode="auto">
              <a:xfrm>
                <a:off x="4372531" y="2999203"/>
                <a:ext cx="1005493" cy="3618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100" b="1">
                    <a:solidFill>
                      <a:srgbClr val="002060"/>
                    </a:solidFill>
                  </a:rPr>
                  <a:t>Citizens</a:t>
                </a:r>
                <a:endParaRPr lang="ru-RU" sz="1100" b="1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5" name="Выгнутая вниз стрелка 44"/>
            <p:cNvSpPr/>
            <p:nvPr/>
          </p:nvSpPr>
          <p:spPr>
            <a:xfrm>
              <a:off x="3278188" y="4172470"/>
              <a:ext cx="2301875" cy="468313"/>
            </a:xfrm>
            <a:prstGeom prst="curved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7" name="Выгнутая вверх стрелка 46"/>
            <p:cNvSpPr/>
            <p:nvPr/>
          </p:nvSpPr>
          <p:spPr>
            <a:xfrm flipH="1">
              <a:off x="3095625" y="2870721"/>
              <a:ext cx="2484438" cy="604838"/>
            </a:xfrm>
            <a:prstGeom prst="curved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30762" name="Группа 39"/>
            <p:cNvGrpSpPr>
              <a:grpSpLocks/>
            </p:cNvGrpSpPr>
            <p:nvPr/>
          </p:nvGrpSpPr>
          <p:grpSpPr bwMode="auto">
            <a:xfrm>
              <a:off x="4005263" y="2662758"/>
              <a:ext cx="622300" cy="504825"/>
              <a:chOff x="2123728" y="1628800"/>
              <a:chExt cx="1161514" cy="936640"/>
            </a:xfrm>
          </p:grpSpPr>
          <p:pic>
            <p:nvPicPr>
              <p:cNvPr id="30770" name="Picture 2" descr="C:\Documents and Settings\Администратор\Рабочий стол\document_file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123728" y="1628800"/>
                <a:ext cx="698377" cy="698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71" name="Picture 2" descr="C:\Documents and Settings\Администратор\Рабочий стол\document_file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361234" y="1736434"/>
                <a:ext cx="698377" cy="698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72" name="Picture 2" descr="C:\Documents and Settings\Администратор\Рабочий стол\document_file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586865" y="1867063"/>
                <a:ext cx="698377" cy="698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0763" name="Группа 40"/>
            <p:cNvGrpSpPr>
              <a:grpSpLocks/>
            </p:cNvGrpSpPr>
            <p:nvPr/>
          </p:nvGrpSpPr>
          <p:grpSpPr bwMode="auto">
            <a:xfrm>
              <a:off x="3952875" y="4380433"/>
              <a:ext cx="622300" cy="504825"/>
              <a:chOff x="2123728" y="1628800"/>
              <a:chExt cx="1161514" cy="936640"/>
            </a:xfrm>
          </p:grpSpPr>
          <p:pic>
            <p:nvPicPr>
              <p:cNvPr id="30767" name="Picture 2" descr="C:\Documents and Settings\Администратор\Рабочий стол\document_file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123728" y="1628800"/>
                <a:ext cx="698377" cy="698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68" name="Picture 2" descr="C:\Documents and Settings\Администратор\Рабочий стол\document_file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361234" y="1736434"/>
                <a:ext cx="698377" cy="698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69" name="Picture 2" descr="C:\Documents and Settings\Администратор\Рабочий стол\document_file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586865" y="1867063"/>
                <a:ext cx="698377" cy="698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0764" name="Группа 88"/>
            <p:cNvGrpSpPr>
              <a:grpSpLocks/>
            </p:cNvGrpSpPr>
            <p:nvPr/>
          </p:nvGrpSpPr>
          <p:grpSpPr bwMode="auto">
            <a:xfrm>
              <a:off x="5332831" y="2637358"/>
              <a:ext cx="1358065" cy="1150867"/>
              <a:chOff x="-391200" y="1628800"/>
              <a:chExt cx="2044545" cy="1772149"/>
            </a:xfrm>
          </p:grpSpPr>
          <p:pic>
            <p:nvPicPr>
              <p:cNvPr id="30765" name="Picture 2" descr="C:\Documents and Settings\Administrator\Local Settings\Temporary Internet Files\Content.IE5\KBBFIC85\MCj04348470000[1]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41444" y="1628800"/>
                <a:ext cx="1296146" cy="1296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66" name="TextBox 90"/>
              <p:cNvSpPr txBox="1">
                <a:spLocks noChangeArrowheads="1"/>
              </p:cNvSpPr>
              <p:nvPr/>
            </p:nvSpPr>
            <p:spPr bwMode="auto">
              <a:xfrm>
                <a:off x="-391200" y="2998112"/>
                <a:ext cx="2044545" cy="4028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100" b="1">
                    <a:solidFill>
                      <a:srgbClr val="002060"/>
                    </a:solidFill>
                  </a:rPr>
                  <a:t>State structure</a:t>
                </a:r>
                <a:r>
                  <a:rPr lang="en-US" sz="1100" b="1">
                    <a:solidFill>
                      <a:srgbClr val="002060"/>
                    </a:solidFill>
                  </a:rPr>
                  <a:t> B</a:t>
                </a:r>
                <a:endParaRPr lang="ru-RU" sz="1100" b="1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8" name="Группа 58"/>
          <p:cNvGrpSpPr>
            <a:grpSpLocks/>
          </p:cNvGrpSpPr>
          <p:nvPr/>
        </p:nvGrpSpPr>
        <p:grpSpPr bwMode="auto">
          <a:xfrm>
            <a:off x="1824038" y="3949700"/>
            <a:ext cx="5040312" cy="2719388"/>
            <a:chOff x="1824038" y="3949700"/>
            <a:chExt cx="5040312" cy="2808288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1824038" y="3949700"/>
              <a:ext cx="5040312" cy="2808288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1" name="Двойная стрелка влево/вправо 60"/>
            <p:cNvSpPr/>
            <p:nvPr/>
          </p:nvSpPr>
          <p:spPr>
            <a:xfrm>
              <a:off x="3162300" y="5116951"/>
              <a:ext cx="2314575" cy="368865"/>
            </a:xfrm>
            <a:prstGeom prst="leftRightArrow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  <p:grpSp>
          <p:nvGrpSpPr>
            <p:cNvPr id="30735" name="Группа 52"/>
            <p:cNvGrpSpPr>
              <a:grpSpLocks/>
            </p:cNvGrpSpPr>
            <p:nvPr/>
          </p:nvGrpSpPr>
          <p:grpSpPr bwMode="auto">
            <a:xfrm>
              <a:off x="1968384" y="4721225"/>
              <a:ext cx="1308216" cy="1449813"/>
              <a:chOff x="-70312" y="1628800"/>
              <a:chExt cx="1507902" cy="1670798"/>
            </a:xfrm>
          </p:grpSpPr>
          <p:pic>
            <p:nvPicPr>
              <p:cNvPr id="30755" name="Picture 2" descr="C:\Documents and Settings\Administrator\Local Settings\Temporary Internet Files\Content.IE5\KBBFIC85\MCj04348470000[1]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41444" y="1628800"/>
                <a:ext cx="1296146" cy="1296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756" name="TextBox 70"/>
              <p:cNvSpPr txBox="1">
                <a:spLocks noChangeArrowheads="1"/>
              </p:cNvSpPr>
              <p:nvPr/>
            </p:nvSpPr>
            <p:spPr bwMode="auto">
              <a:xfrm>
                <a:off x="-70312" y="2998113"/>
                <a:ext cx="1402764" cy="301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100" b="1">
                    <a:solidFill>
                      <a:srgbClr val="002060"/>
                    </a:solidFill>
                  </a:rPr>
                  <a:t>State structure</a:t>
                </a:r>
                <a:endParaRPr lang="ru-RU" sz="1100" b="1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3" name="Прямоугольник 62"/>
            <p:cNvSpPr/>
            <p:nvPr/>
          </p:nvSpPr>
          <p:spPr>
            <a:xfrm>
              <a:off x="4165600" y="4005440"/>
              <a:ext cx="277813" cy="2591888"/>
            </a:xfrm>
            <a:prstGeom prst="rect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0737" name="TextBox 73"/>
            <p:cNvSpPr txBox="1">
              <a:spLocks noChangeArrowheads="1"/>
            </p:cNvSpPr>
            <p:nvPr/>
          </p:nvSpPr>
          <p:spPr bwMode="auto">
            <a:xfrm rot="-5400000">
              <a:off x="3963834" y="5017376"/>
              <a:ext cx="69281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</a:rPr>
                <a:t>Portal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  <p:grpSp>
          <p:nvGrpSpPr>
            <p:cNvPr id="30738" name="Группа 78"/>
            <p:cNvGrpSpPr>
              <a:grpSpLocks/>
            </p:cNvGrpSpPr>
            <p:nvPr/>
          </p:nvGrpSpPr>
          <p:grpSpPr bwMode="auto">
            <a:xfrm>
              <a:off x="4540250" y="5040315"/>
              <a:ext cx="584200" cy="555625"/>
              <a:chOff x="4644008" y="4581128"/>
              <a:chExt cx="605255" cy="576064"/>
            </a:xfrm>
          </p:grpSpPr>
          <p:pic>
            <p:nvPicPr>
              <p:cNvPr id="30752" name="Picture 4" descr="C:\Documents and Settings\Администратор\Рабочий стол\13062365782_word-2007-ribbon copy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860032" y="4581128"/>
                <a:ext cx="389231" cy="384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53" name="Picture 5" descr="C:\Documents and Settings\Администратор\Рабочий стол\Adobe-PDF-Document-icon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788024" y="4725144"/>
                <a:ext cx="293911" cy="2939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54" name="Picture 6" descr="C:\Documents and Settings\Администратор\Рабочий стол\email_icon_24910-300x198 copy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644008" y="4869160"/>
                <a:ext cx="436412" cy="2880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0739" name="Группа 83"/>
            <p:cNvGrpSpPr>
              <a:grpSpLocks/>
            </p:cNvGrpSpPr>
            <p:nvPr/>
          </p:nvGrpSpPr>
          <p:grpSpPr bwMode="auto">
            <a:xfrm>
              <a:off x="3448050" y="5040315"/>
              <a:ext cx="584200" cy="555625"/>
              <a:chOff x="4644008" y="4581128"/>
              <a:chExt cx="605255" cy="576064"/>
            </a:xfrm>
          </p:grpSpPr>
          <p:pic>
            <p:nvPicPr>
              <p:cNvPr id="30749" name="Picture 4" descr="C:\Documents and Settings\Администратор\Рабочий стол\13062365782_word-2007-ribbon copy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860032" y="4581128"/>
                <a:ext cx="389231" cy="3845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50" name="Picture 5" descr="C:\Documents and Settings\Администратор\Рабочий стол\Adobe-PDF-Document-icon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788024" y="4725144"/>
                <a:ext cx="293911" cy="2939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51" name="Picture 6" descr="C:\Documents and Settings\Администратор\Рабочий стол\email_icon_24910-300x198 copy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644008" y="4869160"/>
                <a:ext cx="436412" cy="2880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0740" name="Группа 102"/>
            <p:cNvGrpSpPr>
              <a:grpSpLocks/>
            </p:cNvGrpSpPr>
            <p:nvPr/>
          </p:nvGrpSpPr>
          <p:grpSpPr bwMode="auto">
            <a:xfrm>
              <a:off x="5477289" y="4075109"/>
              <a:ext cx="1358065" cy="2595051"/>
              <a:chOff x="6529520" y="3501008"/>
              <a:chExt cx="1358846" cy="2595289"/>
            </a:xfrm>
          </p:grpSpPr>
          <p:grpSp>
            <p:nvGrpSpPr>
              <p:cNvPr id="30741" name="Группа 92"/>
              <p:cNvGrpSpPr>
                <a:grpSpLocks/>
              </p:cNvGrpSpPr>
              <p:nvPr/>
            </p:nvGrpSpPr>
            <p:grpSpPr bwMode="auto">
              <a:xfrm>
                <a:off x="6876259" y="4941171"/>
                <a:ext cx="847300" cy="1155126"/>
                <a:chOff x="4203109" y="1763208"/>
                <a:chExt cx="1175125" cy="1597922"/>
              </a:xfrm>
            </p:grpSpPr>
            <p:pic>
              <p:nvPicPr>
                <p:cNvPr id="30745" name="Picture 16" descr="C:\Documents and Settings\Администратор\Рабочий стол\User-icon.png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4491141" y="1763208"/>
                  <a:ext cx="863600" cy="865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746" name="Picture 16" descr="C:\Documents and Settings\Администратор\Рабочий стол\User-icon.png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4203109" y="1907224"/>
                  <a:ext cx="863600" cy="865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747" name="Picture 16" descr="C:\Documents and Settings\Администратор\Рабочий стол\User-icon.png"/>
                <p:cNvPicPr>
                  <a:picLocks noChangeAspect="1" noChangeArrowheads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4499992" y="2060848"/>
                  <a:ext cx="863600" cy="865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748" name="TextBox 96"/>
                <p:cNvSpPr txBox="1">
                  <a:spLocks noChangeArrowheads="1"/>
                </p:cNvSpPr>
                <p:nvPr/>
              </p:nvSpPr>
              <p:spPr bwMode="auto">
                <a:xfrm>
                  <a:off x="4372319" y="2999203"/>
                  <a:ext cx="1005915" cy="3619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100" b="1">
                      <a:solidFill>
                        <a:srgbClr val="002060"/>
                      </a:solidFill>
                    </a:rPr>
                    <a:t>Citizens</a:t>
                  </a:r>
                  <a:endParaRPr lang="ru-RU" sz="1100" b="1">
                    <a:solidFill>
                      <a:srgbClr val="002060"/>
                    </a:solidFill>
                  </a:endParaRPr>
                </a:p>
              </p:txBody>
            </p:sp>
          </p:grpSp>
          <p:grpSp>
            <p:nvGrpSpPr>
              <p:cNvPr id="30742" name="Группа 97"/>
              <p:cNvGrpSpPr>
                <a:grpSpLocks/>
              </p:cNvGrpSpPr>
              <p:nvPr/>
            </p:nvGrpSpPr>
            <p:grpSpPr bwMode="auto">
              <a:xfrm>
                <a:off x="6529520" y="3501008"/>
                <a:ext cx="1358846" cy="1151160"/>
                <a:chOff x="-391199" y="1628800"/>
                <a:chExt cx="2044546" cy="1772065"/>
              </a:xfrm>
            </p:grpSpPr>
            <p:pic>
              <p:nvPicPr>
                <p:cNvPr id="30743" name="Picture 2" descr="C:\Documents and Settings\Administrator\Local Settings\Temporary Internet Files\Content.IE5\KBBFIC85\MCj04348470000[1].png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41444" y="1628800"/>
                  <a:ext cx="1296146" cy="1296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744" name="TextBox 100"/>
                <p:cNvSpPr txBox="1">
                  <a:spLocks noChangeArrowheads="1"/>
                </p:cNvSpPr>
                <p:nvPr/>
              </p:nvSpPr>
              <p:spPr bwMode="auto">
                <a:xfrm>
                  <a:off x="-391199" y="2998113"/>
                  <a:ext cx="2044546" cy="4027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1100" b="1">
                      <a:solidFill>
                        <a:srgbClr val="002060"/>
                      </a:solidFill>
                    </a:rPr>
                    <a:t>State structure</a:t>
                  </a:r>
                  <a:r>
                    <a:rPr lang="en-US" sz="1100" b="1">
                      <a:solidFill>
                        <a:srgbClr val="002060"/>
                      </a:solidFill>
                    </a:rPr>
                    <a:t> B</a:t>
                  </a:r>
                  <a:endParaRPr lang="ru-RU" sz="1100" b="1">
                    <a:solidFill>
                      <a:srgbClr val="002060"/>
                    </a:solidFill>
                  </a:endParaRPr>
                </a:p>
              </p:txBody>
            </p:sp>
          </p:grpSp>
        </p:grpSp>
      </p:grpSp>
      <p:sp>
        <p:nvSpPr>
          <p:cNvPr id="91" name="Выгнутая влево стрелка 90"/>
          <p:cNvSpPr/>
          <p:nvPr/>
        </p:nvSpPr>
        <p:spPr>
          <a:xfrm flipH="1">
            <a:off x="6875463" y="1844675"/>
            <a:ext cx="1225550" cy="3960813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5" name="Умножение 94"/>
          <p:cNvSpPr/>
          <p:nvPr/>
        </p:nvSpPr>
        <p:spPr>
          <a:xfrm>
            <a:off x="2339975" y="260350"/>
            <a:ext cx="4032250" cy="4105275"/>
          </a:xfrm>
          <a:prstGeom prst="mathMultiply">
            <a:avLst>
              <a:gd name="adj1" fmla="val 1144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29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 descr="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43800" y="6399213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Line 13"/>
          <p:cNvSpPr>
            <a:spLocks noChangeShapeType="1"/>
          </p:cNvSpPr>
          <p:nvPr/>
        </p:nvSpPr>
        <p:spPr bwMode="auto">
          <a:xfrm>
            <a:off x="0" y="6653213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732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7"/>
          <p:cNvPicPr>
            <a:picLocks noChangeAspect="1" noChangeArrowheads="1"/>
          </p:cNvPicPr>
          <p:nvPr/>
        </p:nvPicPr>
        <p:blipFill>
          <a:blip r:embed="rId2">
            <a:lum bright="50000" contrast="-50000"/>
          </a:blip>
          <a:srcRect/>
          <a:stretch>
            <a:fillRect/>
          </a:stretch>
        </p:blipFill>
        <p:spPr bwMode="auto">
          <a:xfrm>
            <a:off x="0" y="-12700"/>
            <a:ext cx="9144000" cy="717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748" name="TextBox 28"/>
          <p:cNvSpPr txBox="1">
            <a:spLocks noChangeArrowheads="1"/>
          </p:cNvSpPr>
          <p:nvPr/>
        </p:nvSpPr>
        <p:spPr bwMode="auto">
          <a:xfrm>
            <a:off x="1116013" y="220663"/>
            <a:ext cx="727233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chemeClr val="bg1"/>
                </a:solidFill>
              </a:rPr>
              <a:t>Основные преимущества ОЭП</a:t>
            </a:r>
            <a:endParaRPr lang="en-US" sz="22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539750" y="879475"/>
            <a:ext cx="8389938" cy="535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§"/>
              <a:tabLst>
                <a:tab pos="457200" algn="l"/>
              </a:tabLst>
            </a:pPr>
            <a:endParaRPr lang="ru-RU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>
                <a:solidFill>
                  <a:srgbClr val="002060"/>
                </a:solidFill>
              </a:rPr>
              <a:t> 	</a:t>
            </a:r>
            <a:r>
              <a:rPr lang="ru-RU">
                <a:solidFill>
                  <a:srgbClr val="002060"/>
                </a:solidFill>
              </a:rPr>
              <a:t>ОЭП обеспечивает новую модель предоставления и потребления услуг</a:t>
            </a:r>
          </a:p>
          <a:p>
            <a:pPr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>
                <a:solidFill>
                  <a:srgbClr val="002060"/>
                </a:solidFill>
              </a:rPr>
              <a:t> 	</a:t>
            </a:r>
            <a:r>
              <a:rPr lang="ru-RU">
                <a:solidFill>
                  <a:srgbClr val="002060"/>
                </a:solidFill>
              </a:rPr>
              <a:t>ОЭП представляет собой комплексное управление с </a:t>
            </a:r>
          </a:p>
          <a:p>
            <a:pPr>
              <a:tabLst>
                <a:tab pos="457200" algn="l"/>
              </a:tabLst>
            </a:pPr>
            <a:r>
              <a:rPr lang="ru-RU">
                <a:solidFill>
                  <a:srgbClr val="002060"/>
                </a:solidFill>
              </a:rPr>
              <a:t>       компьютеризированным решением проблем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>
                <a:solidFill>
                  <a:srgbClr val="002060"/>
                </a:solidFill>
              </a:rPr>
              <a:t> 	</a:t>
            </a:r>
            <a:r>
              <a:rPr lang="ru-RU">
                <a:solidFill>
                  <a:srgbClr val="002060"/>
                </a:solidFill>
              </a:rPr>
              <a:t>ОЭП обеспечивает конфиденциальность</a:t>
            </a:r>
          </a:p>
          <a:p>
            <a:pPr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>
                <a:solidFill>
                  <a:srgbClr val="002060"/>
                </a:solidFill>
              </a:rPr>
              <a:t> 	</a:t>
            </a:r>
            <a:r>
              <a:rPr lang="ru-RU">
                <a:solidFill>
                  <a:srgbClr val="002060"/>
                </a:solidFill>
              </a:rPr>
              <a:t>В глобальных масштабах ОЭП может значительно сократить трудовые</a:t>
            </a:r>
          </a:p>
          <a:p>
            <a:pPr>
              <a:tabLst>
                <a:tab pos="457200" algn="l"/>
              </a:tabLst>
            </a:pPr>
            <a:r>
              <a:rPr lang="ru-RU">
                <a:solidFill>
                  <a:srgbClr val="002060"/>
                </a:solidFill>
              </a:rPr>
              <a:t>       затраты правительства и повысить эффективность использования </a:t>
            </a:r>
          </a:p>
          <a:p>
            <a:pPr>
              <a:tabLst>
                <a:tab pos="457200" algn="l"/>
              </a:tabLst>
            </a:pPr>
            <a:r>
              <a:rPr lang="ru-RU">
                <a:solidFill>
                  <a:srgbClr val="002060"/>
                </a:solidFill>
              </a:rPr>
              <a:t>       ресурсов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  <a:tabLst>
                <a:tab pos="457200" algn="l"/>
              </a:tabLst>
            </a:pPr>
            <a:r>
              <a:rPr lang="en-US">
                <a:solidFill>
                  <a:srgbClr val="002060"/>
                </a:solidFill>
              </a:rPr>
              <a:t> 	</a:t>
            </a:r>
            <a:r>
              <a:rPr lang="ru-RU">
                <a:solidFill>
                  <a:srgbClr val="002060"/>
                </a:solidFill>
              </a:rPr>
              <a:t>Помимо этого ОЭП обеспечивает:</a:t>
            </a:r>
          </a:p>
          <a:p>
            <a:pPr>
              <a:lnSpc>
                <a:spcPct val="150000"/>
              </a:lnSpc>
              <a:tabLst>
                <a:tab pos="457200" algn="l"/>
              </a:tabLst>
            </a:pPr>
            <a:endParaRPr lang="ru-RU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  <a:tabLst>
                <a:tab pos="457200" algn="l"/>
              </a:tabLst>
            </a:pPr>
            <a:endParaRPr lang="ru-RU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  <a:tabLst>
                <a:tab pos="457200" algn="l"/>
              </a:tabLst>
            </a:pPr>
            <a:endParaRPr lang="ru-RU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  <a:tabLst>
                <a:tab pos="457200" algn="l"/>
              </a:tabLst>
            </a:pPr>
            <a:endParaRPr lang="ru-RU">
              <a:solidFill>
                <a:srgbClr val="002060"/>
              </a:solidFill>
            </a:endParaRPr>
          </a:p>
          <a:p>
            <a:pPr>
              <a:tabLst>
                <a:tab pos="457200" algn="l"/>
              </a:tabLst>
            </a:pPr>
            <a:endParaRPr lang="ru-RU">
              <a:solidFill>
                <a:srgbClr val="002060"/>
              </a:solidFill>
            </a:endParaRPr>
          </a:p>
          <a:p>
            <a:pPr algn="just">
              <a:tabLst>
                <a:tab pos="457200" algn="l"/>
              </a:tabLst>
            </a:pPr>
            <a:r>
              <a:rPr lang="ru-RU" b="1" u="sng">
                <a:solidFill>
                  <a:srgbClr val="002060"/>
                </a:solidFill>
              </a:rPr>
              <a:t>Итог</a:t>
            </a:r>
            <a:r>
              <a:rPr lang="ru-RU" u="sng">
                <a:solidFill>
                  <a:srgbClr val="002060"/>
                </a:solidFill>
              </a:rPr>
              <a:t>:</a:t>
            </a:r>
            <a:endParaRPr lang="ru-RU">
              <a:solidFill>
                <a:srgbClr val="002060"/>
              </a:solidFill>
            </a:endParaRPr>
          </a:p>
          <a:p>
            <a:pPr algn="just">
              <a:tabLst>
                <a:tab pos="457200" algn="l"/>
              </a:tabLst>
            </a:pPr>
            <a:r>
              <a:rPr lang="ru-RU" i="1">
                <a:solidFill>
                  <a:srgbClr val="002060"/>
                </a:solidFill>
              </a:rPr>
              <a:t>Планирование услуг посредством ОЭП значительно повышает эффективность и снижает эксплуатационные и капитальные затраты</a:t>
            </a:r>
            <a:r>
              <a:rPr lang="en-US" i="1">
                <a:solidFill>
                  <a:srgbClr val="002060"/>
                </a:solidFill>
              </a:rPr>
              <a:t>. 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31750" name="TextBox 5"/>
          <p:cNvSpPr txBox="1">
            <a:spLocks noChangeArrowheads="1"/>
          </p:cNvSpPr>
          <p:nvPr/>
        </p:nvSpPr>
        <p:spPr bwMode="auto">
          <a:xfrm>
            <a:off x="1008063" y="3879850"/>
            <a:ext cx="685006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>
              <a:buFont typeface="Arial" charset="0"/>
              <a:buChar char="−"/>
              <a:tabLst>
                <a:tab pos="444500" algn="l"/>
              </a:tabLst>
            </a:pPr>
            <a:r>
              <a:rPr lang="ru-RU">
                <a:solidFill>
                  <a:srgbClr val="002060"/>
                </a:solidFill>
              </a:rPr>
              <a:t>Межведомственный обмен информацией </a:t>
            </a:r>
          </a:p>
          <a:p>
            <a:pPr marL="355600" indent="-355600">
              <a:buFont typeface="Arial" charset="0"/>
              <a:buChar char="−"/>
              <a:tabLst>
                <a:tab pos="444500" algn="l"/>
              </a:tabLst>
            </a:pPr>
            <a:r>
              <a:rPr lang="ru-RU">
                <a:solidFill>
                  <a:srgbClr val="002060"/>
                </a:solidFill>
              </a:rPr>
              <a:t>Сервисы самообслуживания при необходимости</a:t>
            </a:r>
          </a:p>
          <a:p>
            <a:pPr marL="355600" indent="-355600">
              <a:buFont typeface="Arial" charset="0"/>
              <a:buChar char="−"/>
              <a:tabLst>
                <a:tab pos="444500" algn="l"/>
              </a:tabLst>
            </a:pPr>
            <a:r>
              <a:rPr lang="ru-RU">
                <a:solidFill>
                  <a:srgbClr val="002060"/>
                </a:solidFill>
              </a:rPr>
              <a:t>Повсеместный сетевой доступ</a:t>
            </a:r>
            <a:r>
              <a:rPr lang="en-US">
                <a:solidFill>
                  <a:srgbClr val="002060"/>
                </a:solidFill>
              </a:rPr>
              <a:t> </a:t>
            </a:r>
            <a:endParaRPr lang="ru-RU">
              <a:solidFill>
                <a:srgbClr val="002060"/>
              </a:solidFill>
            </a:endParaRPr>
          </a:p>
          <a:p>
            <a:pPr marL="355600" indent="-355600">
              <a:buFont typeface="Arial" charset="0"/>
              <a:buChar char="−"/>
              <a:tabLst>
                <a:tab pos="444500" algn="l"/>
              </a:tabLst>
            </a:pPr>
            <a:r>
              <a:rPr lang="ru-RU">
                <a:solidFill>
                  <a:srgbClr val="002060"/>
                </a:solidFill>
              </a:rPr>
              <a:t>Ресурсы, не зависящие от местоположения</a:t>
            </a:r>
          </a:p>
          <a:p>
            <a:pPr marL="355600" indent="-355600">
              <a:buFont typeface="Arial" charset="0"/>
              <a:buChar char="−"/>
              <a:tabLst>
                <a:tab pos="444500" algn="l"/>
              </a:tabLst>
            </a:pPr>
            <a:r>
              <a:rPr lang="ru-RU">
                <a:solidFill>
                  <a:srgbClr val="002060"/>
                </a:solidFill>
              </a:rPr>
              <a:t>Восприимчивость и приспособляемость к изменениям</a:t>
            </a:r>
            <a:endParaRPr lang="ru-RU"/>
          </a:p>
        </p:txBody>
      </p:sp>
      <p:pic>
        <p:nvPicPr>
          <p:cNvPr id="31751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0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78725" y="6381750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Line 13"/>
          <p:cNvSpPr>
            <a:spLocks noChangeShapeType="1"/>
          </p:cNvSpPr>
          <p:nvPr/>
        </p:nvSpPr>
        <p:spPr bwMode="auto">
          <a:xfrm>
            <a:off x="34925" y="6635750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7"/>
          <p:cNvPicPr>
            <a:picLocks noChangeAspect="1" noChangeArrowheads="1"/>
          </p:cNvPicPr>
          <p:nvPr/>
        </p:nvPicPr>
        <p:blipFill>
          <a:blip r:embed="rId2">
            <a:lum bright="50000" contrast="-50000"/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 rot="5400000">
            <a:off x="371475" y="4268788"/>
            <a:ext cx="244792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6191250" y="4281488"/>
            <a:ext cx="244792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595438" y="5457825"/>
            <a:ext cx="583247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775" name="TextBox 28"/>
          <p:cNvSpPr txBox="1">
            <a:spLocks noChangeArrowheads="1"/>
          </p:cNvSpPr>
          <p:nvPr/>
        </p:nvSpPr>
        <p:spPr bwMode="auto">
          <a:xfrm>
            <a:off x="1116013" y="220663"/>
            <a:ext cx="727233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chemeClr val="bg1"/>
                </a:solidFill>
              </a:rPr>
              <a:t>Возможности ОЭП</a:t>
            </a:r>
            <a:endParaRPr lang="en-US" sz="2200" b="1">
              <a:solidFill>
                <a:schemeClr val="bg1"/>
              </a:solidFill>
              <a:cs typeface="Arial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395536" y="836712"/>
          <a:ext cx="8208963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2777" name="Группа 5"/>
          <p:cNvGrpSpPr>
            <a:grpSpLocks/>
          </p:cNvGrpSpPr>
          <p:nvPr/>
        </p:nvGrpSpPr>
        <p:grpSpPr bwMode="auto">
          <a:xfrm>
            <a:off x="3203575" y="4868863"/>
            <a:ext cx="2484438" cy="1439862"/>
            <a:chOff x="5808452" y="2484019"/>
            <a:chExt cx="2399959" cy="119998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5808452" y="2484019"/>
              <a:ext cx="2399959" cy="1199980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5808452" y="2484019"/>
              <a:ext cx="2399959" cy="11999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890" tIns="8890" rIns="8890" bIns="8890" spcCol="1270" anchor="ctr"/>
            <a:lstStyle/>
            <a:p>
              <a:pPr algn="ctr">
                <a:defRPr/>
              </a:pPr>
              <a:r>
                <a:rPr lang="ru-RU" sz="16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Обеспечить прозрачную отчётность и эффективный контроль</a:t>
              </a:r>
            </a:p>
          </p:txBody>
        </p:sp>
      </p:grpSp>
      <p:cxnSp>
        <p:nvCxnSpPr>
          <p:cNvPr id="10" name="Прямая соединительная линия 9"/>
          <p:cNvCxnSpPr/>
          <p:nvPr/>
        </p:nvCxnSpPr>
        <p:spPr>
          <a:xfrm rot="5400000">
            <a:off x="4212431" y="4796632"/>
            <a:ext cx="57626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9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10" descr="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78725" y="6308725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34925" y="6562725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794" name="TextBox 28"/>
          <p:cNvSpPr txBox="1">
            <a:spLocks noChangeArrowheads="1"/>
          </p:cNvSpPr>
          <p:nvPr/>
        </p:nvSpPr>
        <p:spPr bwMode="auto">
          <a:xfrm>
            <a:off x="1116013" y="220663"/>
            <a:ext cx="727233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chemeClr val="bg1"/>
                </a:solidFill>
              </a:rPr>
              <a:t>Возможности ОЭП</a:t>
            </a:r>
            <a:endParaRPr lang="en-US" sz="2200" b="1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3795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796" name="Группа 11"/>
          <p:cNvGrpSpPr>
            <a:grpSpLocks/>
          </p:cNvGrpSpPr>
          <p:nvPr/>
        </p:nvGrpSpPr>
        <p:grpSpPr bwMode="auto">
          <a:xfrm>
            <a:off x="130175" y="908050"/>
            <a:ext cx="9013825" cy="5949950"/>
            <a:chOff x="130175" y="908050"/>
            <a:chExt cx="9013825" cy="5949950"/>
          </a:xfrm>
        </p:grpSpPr>
        <p:pic>
          <p:nvPicPr>
            <p:cNvPr id="15362" name="Picture 7" descr="H:\Prezentasiyalar\New\Picture\business_1_09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47975" y="908050"/>
              <a:ext cx="6296025" cy="594995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33800" name="Picture 8" descr="H:\Prezentasiyalar\New\Picture\happy-people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438061">
              <a:off x="130175" y="3600450"/>
              <a:ext cx="2849563" cy="2238375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797" name="Picture 10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6426200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Line 13"/>
          <p:cNvSpPr>
            <a:spLocks noChangeShapeType="1"/>
          </p:cNvSpPr>
          <p:nvPr/>
        </p:nvSpPr>
        <p:spPr bwMode="auto">
          <a:xfrm>
            <a:off x="34925" y="6562725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Администратор\Desktop\Prezentasiyalar\people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0"/>
            <a:ext cx="7596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3" descr="C:\Users\Администратор\Desktop\Prezentasiyalar\people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59520">
            <a:off x="122238" y="4613275"/>
            <a:ext cx="3087687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19" name="Группа 12"/>
          <p:cNvGrpSpPr>
            <a:grpSpLocks/>
          </p:cNvGrpSpPr>
          <p:nvPr/>
        </p:nvGrpSpPr>
        <p:grpSpPr bwMode="auto">
          <a:xfrm>
            <a:off x="144463" y="2276475"/>
            <a:ext cx="8964612" cy="1992313"/>
            <a:chOff x="431923" y="2564904"/>
            <a:chExt cx="8964613" cy="1991256"/>
          </a:xfrm>
        </p:grpSpPr>
        <p:pic>
          <p:nvPicPr>
            <p:cNvPr id="34823" name="Picture 2" descr="C:\Users\Администратор\Desktop\Prezentasiyalar\ramka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07268" y="2564904"/>
              <a:ext cx="7469188" cy="1914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4" name="TextBox 12"/>
            <p:cNvSpPr txBox="1">
              <a:spLocks noChangeArrowheads="1"/>
            </p:cNvSpPr>
            <p:nvPr/>
          </p:nvSpPr>
          <p:spPr bwMode="auto">
            <a:xfrm>
              <a:off x="431923" y="2924944"/>
              <a:ext cx="8964613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2500" b="1">
                  <a:solidFill>
                    <a:srgbClr val="002060"/>
                  </a:solidFill>
                </a:rPr>
                <a:t>Перемещение необходимых правительству инноваций, технологий и знаний в ОЭП, </a:t>
              </a:r>
            </a:p>
            <a:p>
              <a:pPr algn="ctr"/>
              <a:r>
                <a:rPr lang="ru-RU" sz="2500" b="1">
                  <a:solidFill>
                    <a:srgbClr val="002060"/>
                  </a:solidFill>
                </a:rPr>
                <a:t>делая их независимыми от человека </a:t>
              </a:r>
              <a:endParaRPr lang="en-US" sz="2500" b="1">
                <a:solidFill>
                  <a:srgbClr val="002060"/>
                </a:solidFill>
              </a:endParaRPr>
            </a:p>
            <a:p>
              <a:pPr algn="ctr"/>
              <a:r>
                <a:rPr lang="en-US" sz="2500" b="1">
                  <a:solidFill>
                    <a:srgbClr val="002060"/>
                  </a:solidFill>
                </a:rPr>
                <a:t> </a:t>
              </a:r>
              <a:endParaRPr lang="ru-RU" sz="2500" b="1">
                <a:solidFill>
                  <a:srgbClr val="002060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4821" name="TextBox 28"/>
          <p:cNvSpPr txBox="1">
            <a:spLocks noChangeArrowheads="1"/>
          </p:cNvSpPr>
          <p:nvPr/>
        </p:nvSpPr>
        <p:spPr bwMode="auto">
          <a:xfrm>
            <a:off x="1116013" y="220663"/>
            <a:ext cx="727233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chemeClr val="bg1"/>
                </a:solidFill>
              </a:rPr>
              <a:t>Возможности ОЭП</a:t>
            </a:r>
            <a:endParaRPr lang="en-US" sz="2200" b="1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4822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7"/>
          <p:cNvPicPr>
            <a:picLocks noChangeAspect="1" noChangeArrowheads="1"/>
          </p:cNvPicPr>
          <p:nvPr/>
        </p:nvPicPr>
        <p:blipFill>
          <a:blip r:embed="rId2">
            <a:lum bright="50000" contrast="-50000"/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5843" name="TextBox 28"/>
          <p:cNvSpPr txBox="1">
            <a:spLocks noChangeArrowheads="1"/>
          </p:cNvSpPr>
          <p:nvPr/>
        </p:nvSpPr>
        <p:spPr bwMode="auto">
          <a:xfrm>
            <a:off x="971550" y="260350"/>
            <a:ext cx="7705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</a:rPr>
              <a:t>Услуги э-правительства</a:t>
            </a:r>
            <a:endParaRPr lang="en-US" sz="20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3328988" y="928688"/>
            <a:ext cx="14747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02060"/>
                </a:solidFill>
                <a:cs typeface="Arial" charset="0"/>
              </a:rPr>
              <a:t>Для граждан</a:t>
            </a:r>
            <a:endParaRPr lang="ru-RU" sz="1600"/>
          </a:p>
        </p:txBody>
      </p:sp>
      <p:sp>
        <p:nvSpPr>
          <p:cNvPr id="35845" name="TextBox 7"/>
          <p:cNvSpPr txBox="1">
            <a:spLocks noChangeArrowheads="1"/>
          </p:cNvSpPr>
          <p:nvPr/>
        </p:nvSpPr>
        <p:spPr bwMode="auto">
          <a:xfrm rot="10800000" flipV="1">
            <a:off x="3263900" y="4329113"/>
            <a:ext cx="1460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02060"/>
                </a:solidFill>
                <a:cs typeface="Arial" charset="0"/>
              </a:rPr>
              <a:t>Для бизнеса</a:t>
            </a:r>
            <a:endParaRPr lang="ru-RU" sz="1600"/>
          </a:p>
        </p:txBody>
      </p:sp>
      <p:sp>
        <p:nvSpPr>
          <p:cNvPr id="35846" name="TextBox 8"/>
          <p:cNvSpPr txBox="1">
            <a:spLocks noChangeArrowheads="1"/>
          </p:cNvSpPr>
          <p:nvPr/>
        </p:nvSpPr>
        <p:spPr bwMode="auto">
          <a:xfrm>
            <a:off x="214313" y="1285875"/>
            <a:ext cx="8786812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Подоходный налог (декларация,</a:t>
            </a:r>
            <a:r>
              <a:rPr lang="en-GB" sz="1300">
                <a:solidFill>
                  <a:srgbClr val="002060"/>
                </a:solidFill>
              </a:rPr>
              <a:t> </a:t>
            </a:r>
            <a:r>
              <a:rPr lang="ru-RU" sz="1300">
                <a:solidFill>
                  <a:srgbClr val="002060"/>
                </a:solidFill>
              </a:rPr>
              <a:t>уведомление)</a:t>
            </a: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Поиск работы через агентство занятости</a:t>
            </a: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Осуществление социальных выплат (пенсии, пособия) – по безработице, на содержание ребёнка,</a:t>
            </a:r>
            <a:endParaRPr lang="en-US" sz="1300">
              <a:solidFill>
                <a:srgbClr val="002060"/>
              </a:solidFill>
            </a:endParaRP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медицинские расходы, стипендии</a:t>
            </a: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Различные документы (паспорт и водительское удостоверение)</a:t>
            </a: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Регистрация транспортных средств</a:t>
            </a: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Разрешение на строительные работы</a:t>
            </a: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Обращение в полицию</a:t>
            </a: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Публичные библиотеки (наличие электронных каталогов, поиска, заказа книг)</a:t>
            </a: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Запись актов гражданского состояния (смерти, рождения, брака) (заказ и предоставление документов</a:t>
            </a:r>
            <a:r>
              <a:rPr lang="en-US" sz="1300">
                <a:solidFill>
                  <a:srgbClr val="002060"/>
                </a:solidFill>
              </a:rPr>
              <a:t>)</a:t>
            </a:r>
            <a:endParaRPr lang="ru-RU" sz="1300">
              <a:solidFill>
                <a:srgbClr val="002060"/>
              </a:solidFill>
            </a:endParaRP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Свидетельство о зачислении в ВУЗ</a:t>
            </a: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Информированность об изменении места жительства (при изменении адреса)</a:t>
            </a: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Медицинские услуги (интерактивная консультация по различным услугам, предоставляемым</a:t>
            </a:r>
            <a:endParaRPr lang="en-US" sz="1300">
              <a:solidFill>
                <a:srgbClr val="002060"/>
              </a:solidFill>
            </a:endParaRPr>
          </a:p>
          <a:p>
            <a:pPr indent="355600"/>
            <a:r>
              <a:rPr lang="ru-RU" sz="1300">
                <a:solidFill>
                  <a:srgbClr val="002060"/>
                </a:solidFill>
              </a:rPr>
              <a:t>клиниками,</a:t>
            </a:r>
            <a:r>
              <a:rPr lang="en-US" sz="1300">
                <a:solidFill>
                  <a:srgbClr val="002060"/>
                </a:solidFill>
              </a:rPr>
              <a:t> </a:t>
            </a:r>
            <a:r>
              <a:rPr lang="ru-RU" sz="1300">
                <a:solidFill>
                  <a:srgbClr val="002060"/>
                </a:solidFill>
              </a:rPr>
              <a:t>госпитализация)</a:t>
            </a:r>
          </a:p>
        </p:txBody>
      </p:sp>
      <p:sp>
        <p:nvSpPr>
          <p:cNvPr id="35847" name="TextBox 10"/>
          <p:cNvSpPr txBox="1">
            <a:spLocks noChangeArrowheads="1"/>
          </p:cNvSpPr>
          <p:nvPr/>
        </p:nvSpPr>
        <p:spPr bwMode="auto">
          <a:xfrm>
            <a:off x="214313" y="4659313"/>
            <a:ext cx="64452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Социальные отчисления за работников</a:t>
            </a: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Налог с доходов компании: декларация, уведомление</a:t>
            </a: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НДС: декларация, уведомление</a:t>
            </a: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Регистрация новой фирмы</a:t>
            </a: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Отчёты для органов статистического учёта</a:t>
            </a: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Налоговые декларации</a:t>
            </a: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Разрешения, относящиеся</a:t>
            </a:r>
            <a:r>
              <a:rPr lang="en-US" sz="1300">
                <a:solidFill>
                  <a:srgbClr val="002060"/>
                </a:solidFill>
              </a:rPr>
              <a:t> </a:t>
            </a:r>
            <a:r>
              <a:rPr lang="ru-RU" sz="1300">
                <a:solidFill>
                  <a:srgbClr val="002060"/>
                </a:solidFill>
              </a:rPr>
              <a:t>к защите окружающей среды</a:t>
            </a:r>
          </a:p>
          <a:p>
            <a:pPr indent="355600">
              <a:buFont typeface="Wingdings" pitchFamily="2" charset="2"/>
              <a:buChar char="§"/>
            </a:pPr>
            <a:r>
              <a:rPr lang="ru-RU" sz="1300">
                <a:solidFill>
                  <a:srgbClr val="002060"/>
                </a:solidFill>
              </a:rPr>
              <a:t>Правительственные закупки</a:t>
            </a:r>
          </a:p>
        </p:txBody>
      </p:sp>
      <p:pic>
        <p:nvPicPr>
          <p:cNvPr id="35848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10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6308725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Line 13"/>
          <p:cNvSpPr>
            <a:spLocks noChangeShapeType="1"/>
          </p:cNvSpPr>
          <p:nvPr/>
        </p:nvSpPr>
        <p:spPr bwMode="auto">
          <a:xfrm>
            <a:off x="0" y="6562725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5851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781300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6867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27"/>
          <p:cNvPicPr>
            <a:picLocks noChangeAspect="1" noChangeArrowheads="1"/>
          </p:cNvPicPr>
          <p:nvPr/>
        </p:nvPicPr>
        <p:blipFill>
          <a:blip r:embed="rId5">
            <a:lum bright="50000" contrast="-5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4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36870" name="Picture 19" descr="CONTEN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8842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20"/>
          <p:cNvSpPr txBox="1">
            <a:spLocks noChangeArrowheads="1"/>
          </p:cNvSpPr>
          <p:nvPr/>
        </p:nvSpPr>
        <p:spPr bwMode="auto">
          <a:xfrm>
            <a:off x="977900" y="215900"/>
            <a:ext cx="7327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Решения для Э-Правительства</a:t>
            </a:r>
          </a:p>
        </p:txBody>
      </p:sp>
      <p:sp>
        <p:nvSpPr>
          <p:cNvPr id="36872" name="TextBox 46"/>
          <p:cNvSpPr txBox="1">
            <a:spLocks noChangeArrowheads="1"/>
          </p:cNvSpPr>
          <p:nvPr/>
        </p:nvSpPr>
        <p:spPr bwMode="auto">
          <a:xfrm>
            <a:off x="4643438" y="3141663"/>
            <a:ext cx="4500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900">
                <a:solidFill>
                  <a:srgbClr val="002060"/>
                </a:solidFill>
              </a:rPr>
              <a:t>В качестве победителя тендера Центрального Банка Азербайджана (ЦБА) </a:t>
            </a:r>
            <a:r>
              <a:rPr lang="fr-FR" sz="900">
                <a:solidFill>
                  <a:srgbClr val="002060"/>
                </a:solidFill>
              </a:rPr>
              <a:t>SINAM</a:t>
            </a:r>
            <a:r>
              <a:rPr lang="ru-RU" sz="900">
                <a:solidFill>
                  <a:srgbClr val="002060"/>
                </a:solidFill>
              </a:rPr>
              <a:t> осуществляет проект по реорганизации информационной базы данных и разработке Системы аналитической отчётности на основе базы данных </a:t>
            </a:r>
            <a:r>
              <a:rPr lang="az-Latn-AZ" sz="900">
                <a:solidFill>
                  <a:srgbClr val="002060"/>
                </a:solidFill>
              </a:rPr>
              <a:t>Oracle</a:t>
            </a:r>
            <a:r>
              <a:rPr lang="az-Latn-AZ" sz="900">
                <a:solidFill>
                  <a:srgbClr val="FF0000"/>
                </a:solidFill>
              </a:rPr>
              <a:t> </a:t>
            </a:r>
            <a:r>
              <a:rPr lang="ru-RU" sz="900">
                <a:solidFill>
                  <a:srgbClr val="002060"/>
                </a:solidFill>
              </a:rPr>
              <a:t>и</a:t>
            </a:r>
            <a:r>
              <a:rPr lang="az-Latn-AZ" sz="900">
                <a:solidFill>
                  <a:srgbClr val="FF0000"/>
                </a:solidFill>
              </a:rPr>
              <a:t> </a:t>
            </a:r>
            <a:r>
              <a:rPr lang="ru-RU" sz="900">
                <a:solidFill>
                  <a:srgbClr val="002060"/>
                </a:solidFill>
              </a:rPr>
              <a:t>пакета </a:t>
            </a:r>
            <a:r>
              <a:rPr lang="az-Latn-AZ" sz="900">
                <a:solidFill>
                  <a:srgbClr val="002060"/>
                </a:solidFill>
              </a:rPr>
              <a:t>Business Intelligence</a:t>
            </a:r>
            <a:r>
              <a:rPr lang="fr-FR" sz="900">
                <a:solidFill>
                  <a:srgbClr val="002060"/>
                </a:solidFill>
              </a:rPr>
              <a:t>. </a:t>
            </a:r>
            <a:endParaRPr lang="ru-RU" sz="900">
              <a:solidFill>
                <a:srgbClr val="002060"/>
              </a:solidFill>
            </a:endParaRPr>
          </a:p>
        </p:txBody>
      </p:sp>
      <p:grpSp>
        <p:nvGrpSpPr>
          <p:cNvPr id="36873" name="Группа 43"/>
          <p:cNvGrpSpPr>
            <a:grpSpLocks/>
          </p:cNvGrpSpPr>
          <p:nvPr/>
        </p:nvGrpSpPr>
        <p:grpSpPr bwMode="auto">
          <a:xfrm>
            <a:off x="180975" y="1722438"/>
            <a:ext cx="4457700" cy="639762"/>
            <a:chOff x="2212423" y="1067722"/>
            <a:chExt cx="4219093" cy="639357"/>
          </a:xfrm>
        </p:grpSpPr>
        <p:sp>
          <p:nvSpPr>
            <p:cNvPr id="57" name="Скругленный прямоугольник 44"/>
            <p:cNvSpPr/>
            <p:nvPr/>
          </p:nvSpPr>
          <p:spPr>
            <a:xfrm>
              <a:off x="2212423" y="1067722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3964368" y="1101038"/>
              <a:ext cx="2435595" cy="5758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cs typeface="Arial" pitchFamily="34" charset="0"/>
                </a:rPr>
                <a:t>                                  </a:t>
              </a:r>
              <a:endParaRPr lang="ru-RU" sz="1200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sp>
        <p:nvSpPr>
          <p:cNvPr id="36874" name="TextBox 47"/>
          <p:cNvSpPr txBox="1">
            <a:spLocks noChangeArrowheads="1"/>
          </p:cNvSpPr>
          <p:nvPr/>
        </p:nvSpPr>
        <p:spPr bwMode="auto">
          <a:xfrm>
            <a:off x="152400" y="1893888"/>
            <a:ext cx="9144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z-Latn-AZ" sz="1200" b="1">
                <a:solidFill>
                  <a:srgbClr val="002060"/>
                </a:solidFill>
              </a:rPr>
              <a:t>201</a:t>
            </a:r>
            <a:r>
              <a:rPr lang="en-US" sz="1200" b="1">
                <a:solidFill>
                  <a:srgbClr val="002060"/>
                </a:solidFill>
              </a:rPr>
              <a:t>2-20</a:t>
            </a:r>
            <a:r>
              <a:rPr lang="az-Latn-AZ" sz="1200" b="1">
                <a:solidFill>
                  <a:srgbClr val="002060"/>
                </a:solidFill>
              </a:rPr>
              <a:t>1</a:t>
            </a:r>
            <a:r>
              <a:rPr lang="en-US" sz="1200" b="1">
                <a:solidFill>
                  <a:srgbClr val="002060"/>
                </a:solidFill>
              </a:rPr>
              <a:t>3</a:t>
            </a:r>
            <a:endParaRPr lang="ru-RU" sz="1200"/>
          </a:p>
        </p:txBody>
      </p:sp>
      <p:sp>
        <p:nvSpPr>
          <p:cNvPr id="36875" name="TextBox 48"/>
          <p:cNvSpPr txBox="1">
            <a:spLocks noChangeArrowheads="1"/>
          </p:cNvSpPr>
          <p:nvPr/>
        </p:nvSpPr>
        <p:spPr bwMode="auto">
          <a:xfrm>
            <a:off x="1833563" y="1643063"/>
            <a:ext cx="28813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2060"/>
                </a:solidFill>
              </a:rPr>
              <a:t>Система отчётности финансового и бухгалтерского учёта для бюджетных организаций </a:t>
            </a:r>
            <a:r>
              <a:rPr lang="en-US" sz="1200" b="1">
                <a:solidFill>
                  <a:srgbClr val="002060"/>
                </a:solidFill>
              </a:rPr>
              <a:t>(FARABI)</a:t>
            </a:r>
          </a:p>
        </p:txBody>
      </p:sp>
      <p:sp>
        <p:nvSpPr>
          <p:cNvPr id="36876" name="TextBox 46"/>
          <p:cNvSpPr txBox="1">
            <a:spLocks noChangeArrowheads="1"/>
          </p:cNvSpPr>
          <p:nvPr/>
        </p:nvSpPr>
        <p:spPr bwMode="auto">
          <a:xfrm>
            <a:off x="4638675" y="1768475"/>
            <a:ext cx="4505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900">
                <a:solidFill>
                  <a:srgbClr val="002060"/>
                </a:solidFill>
              </a:rPr>
              <a:t>В качестве победителя тендера Министерства финансов </a:t>
            </a:r>
            <a:r>
              <a:rPr lang="fr-FR" sz="900">
                <a:solidFill>
                  <a:srgbClr val="002060"/>
                </a:solidFill>
              </a:rPr>
              <a:t>SINAM</a:t>
            </a:r>
            <a:r>
              <a:rPr lang="ru-RU" sz="900">
                <a:solidFill>
                  <a:srgbClr val="002060"/>
                </a:solidFill>
              </a:rPr>
              <a:t> осуществляет проект по поставке и внедрению системы отчётности финансового и бухгалтерского учёта для бюджетных организаций </a:t>
            </a:r>
            <a:r>
              <a:rPr lang="fr-FR" sz="900">
                <a:solidFill>
                  <a:srgbClr val="002060"/>
                </a:solidFill>
              </a:rPr>
              <a:t>(FARABI</a:t>
            </a:r>
            <a:r>
              <a:rPr lang="ru-RU" sz="900">
                <a:solidFill>
                  <a:srgbClr val="002060"/>
                </a:solidFill>
              </a:rPr>
              <a:t> </a:t>
            </a:r>
            <a:r>
              <a:rPr lang="fr-FR" sz="900">
                <a:solidFill>
                  <a:srgbClr val="002060"/>
                </a:solidFill>
              </a:rPr>
              <a:t>- </a:t>
            </a:r>
            <a:r>
              <a:rPr lang="ru-RU" sz="900">
                <a:solidFill>
                  <a:srgbClr val="002060"/>
                </a:solidFill>
              </a:rPr>
              <a:t>Этап </a:t>
            </a:r>
            <a:r>
              <a:rPr lang="fr-FR" sz="900">
                <a:solidFill>
                  <a:srgbClr val="002060"/>
                </a:solidFill>
              </a:rPr>
              <a:t>1) </a:t>
            </a:r>
            <a:r>
              <a:rPr lang="ru-RU" sz="900">
                <a:solidFill>
                  <a:srgbClr val="002060"/>
                </a:solidFill>
              </a:rPr>
              <a:t>Азербайджанской Республики</a:t>
            </a:r>
            <a:r>
              <a:rPr lang="fr-FR" sz="900">
                <a:solidFill>
                  <a:srgbClr val="002060"/>
                </a:solidFill>
              </a:rPr>
              <a:t>. </a:t>
            </a:r>
            <a:endParaRPr lang="ru-RU" sz="900">
              <a:solidFill>
                <a:srgbClr val="002060"/>
              </a:solidFill>
            </a:endParaRPr>
          </a:p>
        </p:txBody>
      </p:sp>
      <p:grpSp>
        <p:nvGrpSpPr>
          <p:cNvPr id="36877" name="Группа 75"/>
          <p:cNvGrpSpPr>
            <a:grpSpLocks/>
          </p:cNvGrpSpPr>
          <p:nvPr/>
        </p:nvGrpSpPr>
        <p:grpSpPr bwMode="auto">
          <a:xfrm>
            <a:off x="152400" y="990600"/>
            <a:ext cx="4495800" cy="639763"/>
            <a:chOff x="26655" y="1066789"/>
            <a:chExt cx="4219093" cy="639357"/>
          </a:xfrm>
        </p:grpSpPr>
        <p:sp>
          <p:nvSpPr>
            <p:cNvPr id="64" name="Скругленный прямоугольник 108"/>
            <p:cNvSpPr/>
            <p:nvPr/>
          </p:nvSpPr>
          <p:spPr>
            <a:xfrm>
              <a:off x="26655" y="1066789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65" name="Скругленный прямоугольник 4"/>
            <p:cNvSpPr/>
            <p:nvPr/>
          </p:nvSpPr>
          <p:spPr>
            <a:xfrm>
              <a:off x="1626692" y="1085827"/>
              <a:ext cx="2577341" cy="5774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anchor="ctr"/>
            <a:lstStyle/>
            <a:p>
              <a:pPr>
                <a:defRPr/>
              </a:pPr>
              <a:r>
                <a:rPr lang="ru-RU" sz="1200" b="1" dirty="0">
                  <a:solidFill>
                    <a:srgbClr val="000066"/>
                  </a:solidFill>
                  <a:latin typeface="Arial" pitchFamily="34" charset="0"/>
                  <a:cs typeface="Arial" pitchFamily="34" charset="0"/>
                </a:rPr>
                <a:t>Правительственный Портал Платежей</a:t>
              </a:r>
              <a:endParaRPr lang="en-US" sz="12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defRPr/>
              </a:pPr>
              <a:endParaRPr lang="en-US" sz="12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878" name="TextBox 47"/>
          <p:cNvSpPr txBox="1">
            <a:spLocks noChangeArrowheads="1"/>
          </p:cNvSpPr>
          <p:nvPr/>
        </p:nvSpPr>
        <p:spPr bwMode="auto">
          <a:xfrm>
            <a:off x="150813" y="1143000"/>
            <a:ext cx="9159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z-Latn-AZ" sz="1200" b="1">
                <a:solidFill>
                  <a:srgbClr val="002060"/>
                </a:solidFill>
              </a:rPr>
              <a:t>201</a:t>
            </a:r>
            <a:r>
              <a:rPr lang="en-US" sz="1200" b="1">
                <a:solidFill>
                  <a:srgbClr val="002060"/>
                </a:solidFill>
              </a:rPr>
              <a:t>2-20</a:t>
            </a:r>
            <a:r>
              <a:rPr lang="az-Latn-AZ" sz="1200" b="1">
                <a:solidFill>
                  <a:srgbClr val="002060"/>
                </a:solidFill>
              </a:rPr>
              <a:t>1</a:t>
            </a:r>
            <a:r>
              <a:rPr lang="en-US" sz="1200" b="1">
                <a:solidFill>
                  <a:srgbClr val="002060"/>
                </a:solidFill>
              </a:rPr>
              <a:t>3</a:t>
            </a:r>
            <a:endParaRPr lang="ru-RU" sz="1200"/>
          </a:p>
        </p:txBody>
      </p:sp>
      <p:sp>
        <p:nvSpPr>
          <p:cNvPr id="67" name="Прямоугольник 111"/>
          <p:cNvSpPr/>
          <p:nvPr/>
        </p:nvSpPr>
        <p:spPr>
          <a:xfrm>
            <a:off x="1066800" y="981075"/>
            <a:ext cx="768350" cy="6477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880" name="TextBox 47"/>
          <p:cNvSpPr txBox="1">
            <a:spLocks noChangeArrowheads="1"/>
          </p:cNvSpPr>
          <p:nvPr/>
        </p:nvSpPr>
        <p:spPr bwMode="auto">
          <a:xfrm>
            <a:off x="1000125" y="1052513"/>
            <a:ext cx="877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GPP</a:t>
            </a:r>
            <a:endParaRPr lang="ru-RU" sz="2400">
              <a:solidFill>
                <a:schemeClr val="bg1"/>
              </a:solidFill>
            </a:endParaRPr>
          </a:p>
        </p:txBody>
      </p:sp>
      <p:sp>
        <p:nvSpPr>
          <p:cNvPr id="36881" name="TextBox 55"/>
          <p:cNvSpPr txBox="1">
            <a:spLocks noChangeArrowheads="1"/>
          </p:cNvSpPr>
          <p:nvPr/>
        </p:nvSpPr>
        <p:spPr bwMode="auto">
          <a:xfrm>
            <a:off x="4648200" y="982663"/>
            <a:ext cx="4495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900">
                <a:solidFill>
                  <a:srgbClr val="000066"/>
                </a:solidFill>
              </a:rPr>
              <a:t>SINAM </a:t>
            </a:r>
            <a:r>
              <a:rPr lang="ru-RU" sz="900">
                <a:solidFill>
                  <a:srgbClr val="000066"/>
                </a:solidFill>
              </a:rPr>
              <a:t>осуществил первый проект </a:t>
            </a:r>
            <a:r>
              <a:rPr lang="en-US" sz="900">
                <a:solidFill>
                  <a:srgbClr val="000066"/>
                </a:solidFill>
              </a:rPr>
              <a:t>Oracle ExaData </a:t>
            </a:r>
            <a:r>
              <a:rPr lang="ru-RU" sz="900">
                <a:solidFill>
                  <a:srgbClr val="000066"/>
                </a:solidFill>
              </a:rPr>
              <a:t>в регионе в рамках создания Правительственного портала платежей (ППП). Установленный процессор базы данных отвечает всем требованиям, необходимым для работы системы массовых платежей в режиме онлайн в масштабах всей страны.</a:t>
            </a:r>
            <a:endParaRPr lang="en-US" sz="900">
              <a:solidFill>
                <a:srgbClr val="000066"/>
              </a:solidFill>
            </a:endParaRPr>
          </a:p>
        </p:txBody>
      </p:sp>
      <p:pic>
        <p:nvPicPr>
          <p:cNvPr id="36882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3929063"/>
            <a:ext cx="5410200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883" name="Группа 18"/>
          <p:cNvGrpSpPr>
            <a:grpSpLocks/>
          </p:cNvGrpSpPr>
          <p:nvPr/>
        </p:nvGrpSpPr>
        <p:grpSpPr bwMode="auto">
          <a:xfrm>
            <a:off x="190500" y="6110288"/>
            <a:ext cx="4457700" cy="558800"/>
            <a:chOff x="2212423" y="1067722"/>
            <a:chExt cx="4219093" cy="639357"/>
          </a:xfrm>
        </p:grpSpPr>
        <p:sp>
          <p:nvSpPr>
            <p:cNvPr id="12" name="Скругленный прямоугольник 53"/>
            <p:cNvSpPr/>
            <p:nvPr/>
          </p:nvSpPr>
          <p:spPr>
            <a:xfrm>
              <a:off x="2212423" y="1067722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964368" y="1100416"/>
              <a:ext cx="2435595" cy="5757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cs typeface="Arial" pitchFamily="34" charset="0"/>
                </a:rPr>
                <a:t>                                  </a:t>
              </a:r>
              <a:endParaRPr lang="ru-RU" sz="1200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sp>
        <p:nvSpPr>
          <p:cNvPr id="36884" name="TextBox 21"/>
          <p:cNvSpPr txBox="1">
            <a:spLocks noChangeArrowheads="1"/>
          </p:cNvSpPr>
          <p:nvPr/>
        </p:nvSpPr>
        <p:spPr bwMode="auto">
          <a:xfrm>
            <a:off x="4695825" y="6215063"/>
            <a:ext cx="4276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900">
                <a:solidFill>
                  <a:srgbClr val="002060"/>
                </a:solidFill>
              </a:rPr>
              <a:t>Были разработаны национальные решения для Э-Подписи, полностью отвечающие стандартам информационной безопасности и законам АР</a:t>
            </a:r>
            <a:r>
              <a:rPr lang="en-US" sz="900">
                <a:solidFill>
                  <a:srgbClr val="002060"/>
                </a:solidFill>
              </a:rPr>
              <a:t>. </a:t>
            </a:r>
            <a:r>
              <a:rPr lang="ru-RU" sz="900">
                <a:solidFill>
                  <a:srgbClr val="002060"/>
                </a:solidFill>
              </a:rPr>
              <a:t>Эти решения уже внедрены компанией </a:t>
            </a:r>
            <a:r>
              <a:rPr lang="en-US" sz="900">
                <a:solidFill>
                  <a:srgbClr val="002060"/>
                </a:solidFill>
              </a:rPr>
              <a:t>SINAM </a:t>
            </a:r>
            <a:r>
              <a:rPr lang="ru-RU" sz="900">
                <a:solidFill>
                  <a:srgbClr val="002060"/>
                </a:solidFill>
              </a:rPr>
              <a:t>в Центральном Банке Азербайджана.</a:t>
            </a:r>
            <a:r>
              <a:rPr lang="en-US" sz="900">
                <a:solidFill>
                  <a:srgbClr val="002060"/>
                </a:solidFill>
              </a:rPr>
              <a:t> </a:t>
            </a:r>
            <a:endParaRPr lang="ru-RU" sz="900">
              <a:solidFill>
                <a:srgbClr val="002060"/>
              </a:solidFill>
            </a:endParaRPr>
          </a:p>
        </p:txBody>
      </p:sp>
      <p:sp>
        <p:nvSpPr>
          <p:cNvPr id="36885" name="TextBox 22"/>
          <p:cNvSpPr txBox="1">
            <a:spLocks noChangeArrowheads="1"/>
          </p:cNvSpPr>
          <p:nvPr/>
        </p:nvSpPr>
        <p:spPr bwMode="auto">
          <a:xfrm>
            <a:off x="161925" y="6281738"/>
            <a:ext cx="9159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z-Latn-AZ" sz="1200" b="1">
                <a:solidFill>
                  <a:srgbClr val="002060"/>
                </a:solidFill>
              </a:rPr>
              <a:t>200</a:t>
            </a:r>
            <a:r>
              <a:rPr lang="ru-RU" sz="1200" b="1">
                <a:solidFill>
                  <a:srgbClr val="002060"/>
                </a:solidFill>
              </a:rPr>
              <a:t>9</a:t>
            </a:r>
            <a:r>
              <a:rPr lang="en-US" sz="1200" b="1">
                <a:solidFill>
                  <a:srgbClr val="002060"/>
                </a:solidFill>
              </a:rPr>
              <a:t>-20</a:t>
            </a:r>
            <a:r>
              <a:rPr lang="az-Latn-AZ" sz="1200" b="1">
                <a:solidFill>
                  <a:srgbClr val="002060"/>
                </a:solidFill>
              </a:rPr>
              <a:t>1</a:t>
            </a:r>
            <a:r>
              <a:rPr lang="ru-RU" sz="1200" b="1">
                <a:solidFill>
                  <a:srgbClr val="002060"/>
                </a:solidFill>
              </a:rPr>
              <a:t>2</a:t>
            </a:r>
            <a:endParaRPr lang="ru-RU" sz="1200"/>
          </a:p>
        </p:txBody>
      </p:sp>
      <p:sp>
        <p:nvSpPr>
          <p:cNvPr id="36886" name="TextBox 23"/>
          <p:cNvSpPr txBox="1">
            <a:spLocks noChangeArrowheads="1"/>
          </p:cNvSpPr>
          <p:nvPr/>
        </p:nvSpPr>
        <p:spPr bwMode="auto">
          <a:xfrm>
            <a:off x="1846263" y="6237288"/>
            <a:ext cx="2819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2060"/>
                </a:solidFill>
              </a:rPr>
              <a:t>Решения для Э-Подписи</a:t>
            </a:r>
            <a:endParaRPr lang="ru-RU" sz="1200">
              <a:solidFill>
                <a:srgbClr val="002060"/>
              </a:solidFill>
            </a:endParaRPr>
          </a:p>
        </p:txBody>
      </p:sp>
      <p:pic>
        <p:nvPicPr>
          <p:cNvPr id="36887" name="Picture 6" descr="C:\Documents and Settings\Администратор\Рабочий стол\sinprez\esig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7750" y="6092825"/>
            <a:ext cx="7620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888" name="Группа 35"/>
          <p:cNvGrpSpPr>
            <a:grpSpLocks/>
          </p:cNvGrpSpPr>
          <p:nvPr/>
        </p:nvGrpSpPr>
        <p:grpSpPr bwMode="auto">
          <a:xfrm>
            <a:off x="180975" y="4652963"/>
            <a:ext cx="4457700" cy="639762"/>
            <a:chOff x="2212423" y="1067722"/>
            <a:chExt cx="4219093" cy="639357"/>
          </a:xfrm>
        </p:grpSpPr>
        <p:sp>
          <p:nvSpPr>
            <p:cNvPr id="26" name="Скругленный прямоугольник 71"/>
            <p:cNvSpPr/>
            <p:nvPr/>
          </p:nvSpPr>
          <p:spPr>
            <a:xfrm>
              <a:off x="2212423" y="1067722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3964368" y="1101038"/>
              <a:ext cx="2435595" cy="5758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cs typeface="Arial" pitchFamily="34" charset="0"/>
                </a:rPr>
                <a:t>                                  </a:t>
              </a:r>
              <a:endParaRPr lang="ru-RU" sz="1200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sp>
        <p:nvSpPr>
          <p:cNvPr id="36889" name="TextBox 38"/>
          <p:cNvSpPr txBox="1">
            <a:spLocks noChangeArrowheads="1"/>
          </p:cNvSpPr>
          <p:nvPr/>
        </p:nvSpPr>
        <p:spPr bwMode="auto">
          <a:xfrm>
            <a:off x="4657725" y="4508500"/>
            <a:ext cx="43338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900">
                <a:solidFill>
                  <a:srgbClr val="002060"/>
                </a:solidFill>
              </a:rPr>
              <a:t>Была разработана электронная карта Азербайджана, охватывающая более 70 000 точек интереса</a:t>
            </a:r>
            <a:r>
              <a:rPr lang="en-US" sz="900">
                <a:solidFill>
                  <a:srgbClr val="002060"/>
                </a:solidFill>
              </a:rPr>
              <a:t> (POI), 43 000 </a:t>
            </a:r>
            <a:r>
              <a:rPr lang="ru-RU" sz="900">
                <a:solidFill>
                  <a:srgbClr val="002060"/>
                </a:solidFill>
              </a:rPr>
              <a:t>км</a:t>
            </a:r>
            <a:r>
              <a:rPr lang="en-US" sz="900">
                <a:solidFill>
                  <a:srgbClr val="002060"/>
                </a:solidFill>
              </a:rPr>
              <a:t> </a:t>
            </a:r>
            <a:r>
              <a:rPr lang="ru-RU" sz="900">
                <a:solidFill>
                  <a:srgbClr val="002060"/>
                </a:solidFill>
              </a:rPr>
              <a:t>дорог</a:t>
            </a:r>
            <a:r>
              <a:rPr lang="en-US" sz="900">
                <a:solidFill>
                  <a:srgbClr val="002060"/>
                </a:solidFill>
              </a:rPr>
              <a:t>, 4 530 </a:t>
            </a:r>
            <a:r>
              <a:rPr lang="ru-RU" sz="900">
                <a:solidFill>
                  <a:srgbClr val="002060"/>
                </a:solidFill>
              </a:rPr>
              <a:t>населённых пунктов</a:t>
            </a:r>
            <a:r>
              <a:rPr lang="en-US" sz="900">
                <a:solidFill>
                  <a:srgbClr val="002060"/>
                </a:solidFill>
              </a:rPr>
              <a:t>, 670 000 </a:t>
            </a:r>
            <a:r>
              <a:rPr lang="ru-RU" sz="900">
                <a:solidFill>
                  <a:srgbClr val="002060"/>
                </a:solidFill>
              </a:rPr>
              <a:t>строений</a:t>
            </a:r>
            <a:r>
              <a:rPr lang="en-US" sz="900">
                <a:solidFill>
                  <a:srgbClr val="002060"/>
                </a:solidFill>
              </a:rPr>
              <a:t>, </a:t>
            </a:r>
            <a:r>
              <a:rPr lang="ru-RU" sz="900">
                <a:solidFill>
                  <a:srgbClr val="002060"/>
                </a:solidFill>
              </a:rPr>
              <a:t>адреса более </a:t>
            </a:r>
            <a:r>
              <a:rPr lang="en-US" sz="900">
                <a:solidFill>
                  <a:srgbClr val="002060"/>
                </a:solidFill>
              </a:rPr>
              <a:t>70 </a:t>
            </a:r>
            <a:r>
              <a:rPr lang="ru-RU" sz="900">
                <a:solidFill>
                  <a:srgbClr val="002060"/>
                </a:solidFill>
              </a:rPr>
              <a:t>городов и посёлков</a:t>
            </a:r>
            <a:r>
              <a:rPr lang="en-US" sz="900">
                <a:solidFill>
                  <a:srgbClr val="002060"/>
                </a:solidFill>
              </a:rPr>
              <a:t>, 3 300 </a:t>
            </a:r>
            <a:r>
              <a:rPr lang="az-Latn-AZ" sz="900">
                <a:solidFill>
                  <a:srgbClr val="002060"/>
                </a:solidFill>
              </a:rPr>
              <a:t> </a:t>
            </a:r>
            <a:r>
              <a:rPr lang="ru-RU" sz="900">
                <a:solidFill>
                  <a:srgbClr val="002060"/>
                </a:solidFill>
              </a:rPr>
              <a:t>исторических памятников.</a:t>
            </a:r>
            <a:r>
              <a:rPr lang="en-US" sz="900">
                <a:solidFill>
                  <a:srgbClr val="002060"/>
                </a:solidFill>
              </a:rPr>
              <a:t> </a:t>
            </a:r>
            <a:r>
              <a:rPr lang="ru-RU" sz="900">
                <a:solidFill>
                  <a:srgbClr val="002060"/>
                </a:solidFill>
              </a:rPr>
              <a:t>Карта была разработана по инициативе Министерства культуры и туризма АР</a:t>
            </a:r>
            <a:r>
              <a:rPr lang="en-US" sz="900">
                <a:solidFill>
                  <a:srgbClr val="002060"/>
                </a:solidFill>
              </a:rPr>
              <a:t>. </a:t>
            </a:r>
            <a:endParaRPr lang="ru-RU" sz="900">
              <a:solidFill>
                <a:srgbClr val="002060"/>
              </a:solidFill>
            </a:endParaRPr>
          </a:p>
        </p:txBody>
      </p:sp>
      <p:sp>
        <p:nvSpPr>
          <p:cNvPr id="36890" name="TextBox 39"/>
          <p:cNvSpPr txBox="1">
            <a:spLocks noChangeArrowheads="1"/>
          </p:cNvSpPr>
          <p:nvPr/>
        </p:nvSpPr>
        <p:spPr bwMode="auto">
          <a:xfrm>
            <a:off x="152400" y="4824413"/>
            <a:ext cx="9159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z-Latn-AZ" sz="1200" b="1">
                <a:solidFill>
                  <a:srgbClr val="002060"/>
                </a:solidFill>
              </a:rPr>
              <a:t>200</a:t>
            </a:r>
            <a:r>
              <a:rPr lang="en-US" sz="1200" b="1">
                <a:solidFill>
                  <a:srgbClr val="002060"/>
                </a:solidFill>
              </a:rPr>
              <a:t>8-2009</a:t>
            </a:r>
            <a:endParaRPr lang="ru-RU" sz="1200"/>
          </a:p>
        </p:txBody>
      </p:sp>
      <p:sp>
        <p:nvSpPr>
          <p:cNvPr id="36891" name="TextBox 40"/>
          <p:cNvSpPr txBox="1">
            <a:spLocks noChangeArrowheads="1"/>
          </p:cNvSpPr>
          <p:nvPr/>
        </p:nvSpPr>
        <p:spPr bwMode="auto">
          <a:xfrm>
            <a:off x="1824038" y="4656138"/>
            <a:ext cx="30194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2060"/>
                </a:solidFill>
              </a:rPr>
              <a:t>Географическая информационная</a:t>
            </a:r>
          </a:p>
          <a:p>
            <a:r>
              <a:rPr lang="ru-RU" sz="1200" b="1">
                <a:solidFill>
                  <a:srgbClr val="002060"/>
                </a:solidFill>
              </a:rPr>
              <a:t>и навигационная система Азербайджана – </a:t>
            </a:r>
            <a:r>
              <a:rPr lang="en-US" sz="1200" b="1">
                <a:solidFill>
                  <a:srgbClr val="002060"/>
                </a:solidFill>
              </a:rPr>
              <a:t>Gomap.az</a:t>
            </a:r>
            <a:endParaRPr lang="ru-RU" sz="1200">
              <a:solidFill>
                <a:srgbClr val="002060"/>
              </a:solidFill>
            </a:endParaRPr>
          </a:p>
        </p:txBody>
      </p:sp>
      <p:grpSp>
        <p:nvGrpSpPr>
          <p:cNvPr id="36892" name="Группа 70"/>
          <p:cNvGrpSpPr>
            <a:grpSpLocks/>
          </p:cNvGrpSpPr>
          <p:nvPr/>
        </p:nvGrpSpPr>
        <p:grpSpPr bwMode="auto">
          <a:xfrm>
            <a:off x="171450" y="2446338"/>
            <a:ext cx="8972550" cy="714375"/>
            <a:chOff x="152400" y="3933056"/>
            <a:chExt cx="8973245" cy="714563"/>
          </a:xfrm>
        </p:grpSpPr>
        <p:grpSp>
          <p:nvGrpSpPr>
            <p:cNvPr id="36927" name="Группа 43"/>
            <p:cNvGrpSpPr>
              <a:grpSpLocks/>
            </p:cNvGrpSpPr>
            <p:nvPr/>
          </p:nvGrpSpPr>
          <p:grpSpPr bwMode="auto">
            <a:xfrm>
              <a:off x="180975" y="3933056"/>
              <a:ext cx="4457700" cy="648072"/>
              <a:chOff x="2212423" y="1067722"/>
              <a:chExt cx="4219093" cy="639357"/>
            </a:xfrm>
          </p:grpSpPr>
          <p:sp>
            <p:nvSpPr>
              <p:cNvPr id="33" name="Скругленный прямоугольник 77"/>
              <p:cNvSpPr/>
              <p:nvPr/>
            </p:nvSpPr>
            <p:spPr>
              <a:xfrm>
                <a:off x="2212423" y="1067722"/>
                <a:ext cx="4219093" cy="639357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</p:sp>
          <p:sp>
            <p:nvSpPr>
              <p:cNvPr id="34" name="Скругленный прямоугольник 4"/>
              <p:cNvSpPr/>
              <p:nvPr/>
            </p:nvSpPr>
            <p:spPr>
              <a:xfrm>
                <a:off x="3964506" y="1100619"/>
                <a:ext cx="2435784" cy="57649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45720" tIns="22860" rIns="45720" bIns="22860" spcCol="1270" anchor="ctr"/>
              <a:lstStyle/>
              <a:p>
                <a:pPr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200" b="1" dirty="0">
                    <a:solidFill>
                      <a:srgbClr val="002060"/>
                    </a:solidFill>
                    <a:cs typeface="Arial" pitchFamily="34" charset="0"/>
                  </a:rPr>
                  <a:t>                                  </a:t>
                </a:r>
                <a:endParaRPr lang="ru-RU" sz="1200" dirty="0">
                  <a:solidFill>
                    <a:srgbClr val="00206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6928" name="TextBox 46"/>
            <p:cNvSpPr txBox="1">
              <a:spLocks noChangeArrowheads="1"/>
            </p:cNvSpPr>
            <p:nvPr/>
          </p:nvSpPr>
          <p:spPr bwMode="auto">
            <a:xfrm>
              <a:off x="4644008" y="4001288"/>
              <a:ext cx="448163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ru-RU" sz="900">
                  <a:solidFill>
                    <a:srgbClr val="002060"/>
                  </a:solidFill>
                </a:rPr>
                <a:t>Компания </a:t>
              </a:r>
              <a:r>
                <a:rPr lang="en-US" sz="900">
                  <a:solidFill>
                    <a:srgbClr val="002060"/>
                  </a:solidFill>
                </a:rPr>
                <a:t>SINAM </a:t>
              </a:r>
              <a:r>
                <a:rPr lang="ru-RU" sz="900">
                  <a:solidFill>
                    <a:srgbClr val="002060"/>
                  </a:solidFill>
                </a:rPr>
                <a:t>стала победителем тендера Азиатского Банка Развития и в настоящее время осуществляет реализацию проекта автоматизации для налоговой системы Кыргызстана, а также внедряет решения для э-правительства.</a:t>
              </a:r>
            </a:p>
          </p:txBody>
        </p:sp>
        <p:sp>
          <p:nvSpPr>
            <p:cNvPr id="36929" name="TextBox 47"/>
            <p:cNvSpPr txBox="1">
              <a:spLocks noChangeArrowheads="1"/>
            </p:cNvSpPr>
            <p:nvPr/>
          </p:nvSpPr>
          <p:spPr bwMode="auto">
            <a:xfrm>
              <a:off x="152400" y="4104505"/>
              <a:ext cx="91563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z-Latn-AZ" sz="1200" b="1">
                  <a:solidFill>
                    <a:srgbClr val="002060"/>
                  </a:solidFill>
                </a:rPr>
                <a:t>2010</a:t>
              </a:r>
              <a:r>
                <a:rPr lang="en-US" sz="1200" b="1">
                  <a:solidFill>
                    <a:srgbClr val="002060"/>
                  </a:solidFill>
                </a:rPr>
                <a:t>-20</a:t>
              </a:r>
              <a:r>
                <a:rPr lang="az-Latn-AZ" sz="1200" b="1">
                  <a:solidFill>
                    <a:srgbClr val="002060"/>
                  </a:solidFill>
                </a:rPr>
                <a:t>1</a:t>
              </a:r>
              <a:r>
                <a:rPr lang="en-US" sz="1200" b="1">
                  <a:solidFill>
                    <a:srgbClr val="002060"/>
                  </a:solidFill>
                </a:rPr>
                <a:t>3</a:t>
              </a:r>
              <a:endParaRPr lang="ru-RU" sz="1200"/>
            </a:p>
          </p:txBody>
        </p:sp>
        <p:sp>
          <p:nvSpPr>
            <p:cNvPr id="36930" name="TextBox 48"/>
            <p:cNvSpPr txBox="1">
              <a:spLocks noChangeArrowheads="1"/>
            </p:cNvSpPr>
            <p:nvPr/>
          </p:nvSpPr>
          <p:spPr bwMode="auto">
            <a:xfrm>
              <a:off x="1836738" y="3947342"/>
              <a:ext cx="2819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200" b="1">
                  <a:solidFill>
                    <a:srgbClr val="002060"/>
                  </a:solidFill>
                </a:rPr>
                <a:t>Интегрированная система налогового администрирования Кыргызстана</a:t>
              </a:r>
              <a:endParaRPr lang="en-US" sz="1200" b="1">
                <a:solidFill>
                  <a:srgbClr val="002060"/>
                </a:solidFill>
              </a:endParaRPr>
            </a:p>
          </p:txBody>
        </p:sp>
        <p:pic>
          <p:nvPicPr>
            <p:cNvPr id="36931" name="Picture 3" descr="C:\Documents and Settings\Администратор\Рабочий стол\sinprez\tax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23938" y="3939405"/>
              <a:ext cx="760412" cy="641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893" name="Picture 2" descr="C:\Documents and Settings\Администратор\Рабочий стол\sinprez\gomap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23938" y="4652963"/>
            <a:ext cx="74295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894" name="Группа 75"/>
          <p:cNvGrpSpPr>
            <a:grpSpLocks/>
          </p:cNvGrpSpPr>
          <p:nvPr/>
        </p:nvGrpSpPr>
        <p:grpSpPr bwMode="auto">
          <a:xfrm>
            <a:off x="180975" y="5387975"/>
            <a:ext cx="4462463" cy="561975"/>
            <a:chOff x="26655" y="1043102"/>
            <a:chExt cx="4219093" cy="663044"/>
          </a:xfrm>
        </p:grpSpPr>
        <p:sp>
          <p:nvSpPr>
            <p:cNvPr id="41" name="Скругленный прямоугольник 85"/>
            <p:cNvSpPr/>
            <p:nvPr/>
          </p:nvSpPr>
          <p:spPr>
            <a:xfrm>
              <a:off x="26655" y="1066789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Скругленный прямоугольник 4"/>
            <p:cNvSpPr/>
            <p:nvPr/>
          </p:nvSpPr>
          <p:spPr>
            <a:xfrm>
              <a:off x="1587614" y="1043102"/>
              <a:ext cx="2357949" cy="578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anchor="ctr"/>
            <a:lstStyle/>
            <a:p>
              <a:pPr>
                <a:defRPr/>
              </a:pPr>
              <a:r>
                <a:rPr lang="ru-RU" sz="1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Информационная система управления образованием</a:t>
              </a:r>
              <a:endParaRPr lang="ru-RU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6895" name="TextBox 53"/>
          <p:cNvSpPr txBox="1">
            <a:spLocks noChangeArrowheads="1"/>
          </p:cNvSpPr>
          <p:nvPr/>
        </p:nvSpPr>
        <p:spPr bwMode="auto">
          <a:xfrm>
            <a:off x="152400" y="5529263"/>
            <a:ext cx="9159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200</a:t>
            </a:r>
            <a:r>
              <a:rPr lang="ru-RU" sz="1200" b="1">
                <a:solidFill>
                  <a:srgbClr val="002060"/>
                </a:solidFill>
              </a:rPr>
              <a:t>7</a:t>
            </a:r>
            <a:r>
              <a:rPr lang="en-US" sz="1200" b="1">
                <a:solidFill>
                  <a:srgbClr val="002060"/>
                </a:solidFill>
              </a:rPr>
              <a:t>-20</a:t>
            </a:r>
            <a:r>
              <a:rPr lang="ru-RU" sz="1200" b="1">
                <a:solidFill>
                  <a:srgbClr val="002060"/>
                </a:solidFill>
              </a:rPr>
              <a:t>08</a:t>
            </a:r>
            <a:endParaRPr lang="ru-RU" sz="1200">
              <a:solidFill>
                <a:srgbClr val="002060"/>
              </a:solidFill>
            </a:endParaRPr>
          </a:p>
        </p:txBody>
      </p:sp>
      <p:pic>
        <p:nvPicPr>
          <p:cNvPr id="36896" name="Picture 3" descr="C:\Documents and Settings\Администратор\Рабочий стол\sinprez\lms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42988" y="5373688"/>
            <a:ext cx="7207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97" name="TextBox 55"/>
          <p:cNvSpPr txBox="1">
            <a:spLocks noChangeArrowheads="1"/>
          </p:cNvSpPr>
          <p:nvPr/>
        </p:nvSpPr>
        <p:spPr bwMode="auto">
          <a:xfrm>
            <a:off x="4684713" y="5214938"/>
            <a:ext cx="4495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533400"/>
            <a:r>
              <a:rPr lang="ru-RU" sz="900">
                <a:solidFill>
                  <a:srgbClr val="002060"/>
                </a:solidFill>
              </a:rPr>
              <a:t>Была разработана Информационная система управления образованием, отвечающая современным стандартам. Система была внедрена в Бакинском Государственном Университете (БГУ)</a:t>
            </a:r>
            <a:r>
              <a:rPr lang="en-US" sz="900">
                <a:solidFill>
                  <a:srgbClr val="002060"/>
                </a:solidFill>
              </a:rPr>
              <a:t>. </a:t>
            </a:r>
            <a:r>
              <a:rPr lang="ru-RU" sz="900">
                <a:solidFill>
                  <a:srgbClr val="002060"/>
                </a:solidFill>
              </a:rPr>
              <a:t>В ней зарегистрировано более </a:t>
            </a:r>
            <a:r>
              <a:rPr lang="en-US" sz="900">
                <a:solidFill>
                  <a:srgbClr val="002060"/>
                </a:solidFill>
              </a:rPr>
              <a:t>20 000 </a:t>
            </a:r>
            <a:r>
              <a:rPr lang="ru-RU" sz="900">
                <a:solidFill>
                  <a:srgbClr val="002060"/>
                </a:solidFill>
              </a:rPr>
              <a:t>студентов</a:t>
            </a:r>
            <a:r>
              <a:rPr lang="en-US" sz="900">
                <a:solidFill>
                  <a:srgbClr val="002060"/>
                </a:solidFill>
              </a:rPr>
              <a:t>, </a:t>
            </a:r>
            <a:r>
              <a:rPr lang="ru-RU" sz="900">
                <a:solidFill>
                  <a:srgbClr val="002060"/>
                </a:solidFill>
              </a:rPr>
              <a:t>и такое же количество студентов осуществило</a:t>
            </a:r>
            <a:r>
              <a:rPr lang="ru-RU" sz="900">
                <a:solidFill>
                  <a:srgbClr val="FF0000"/>
                </a:solidFill>
              </a:rPr>
              <a:t> </a:t>
            </a:r>
            <a:r>
              <a:rPr lang="ru-RU" sz="900">
                <a:solidFill>
                  <a:srgbClr val="002060"/>
                </a:solidFill>
              </a:rPr>
              <a:t>попытки использования системы</a:t>
            </a:r>
            <a:r>
              <a:rPr lang="en-US" sz="900">
                <a:solidFill>
                  <a:srgbClr val="002060"/>
                </a:solidFill>
              </a:rPr>
              <a:t>. </a:t>
            </a:r>
            <a:r>
              <a:rPr lang="ru-RU" sz="900">
                <a:solidFill>
                  <a:srgbClr val="002060"/>
                </a:solidFill>
              </a:rPr>
              <a:t>Число преподавателей в этом случае составило</a:t>
            </a:r>
            <a:r>
              <a:rPr lang="en-US" sz="900">
                <a:solidFill>
                  <a:srgbClr val="002060"/>
                </a:solidFill>
              </a:rPr>
              <a:t> 500, </a:t>
            </a:r>
            <a:r>
              <a:rPr lang="ru-RU" sz="900">
                <a:solidFill>
                  <a:srgbClr val="002060"/>
                </a:solidFill>
              </a:rPr>
              <a:t>а количество введённых в тестовую базу данных системы вопросов превысило 100 000</a:t>
            </a:r>
            <a:r>
              <a:rPr lang="en-US" sz="900">
                <a:solidFill>
                  <a:srgbClr val="002060"/>
                </a:solidFill>
              </a:rPr>
              <a:t>. </a:t>
            </a:r>
            <a:endParaRPr lang="ru-RU" sz="900">
              <a:solidFill>
                <a:srgbClr val="FFFFFF"/>
              </a:solidFill>
            </a:endParaRPr>
          </a:p>
          <a:p>
            <a:pPr algn="just" defTabSz="533400"/>
            <a:r>
              <a:rPr lang="en-US" sz="900">
                <a:solidFill>
                  <a:srgbClr val="002060"/>
                </a:solidFill>
              </a:rPr>
              <a:t>. </a:t>
            </a:r>
            <a:endParaRPr lang="ru-RU" sz="900">
              <a:solidFill>
                <a:srgbClr val="FFFFFF"/>
              </a:solidFill>
            </a:endParaRPr>
          </a:p>
        </p:txBody>
      </p:sp>
      <p:grpSp>
        <p:nvGrpSpPr>
          <p:cNvPr id="36898" name="Группа 43"/>
          <p:cNvGrpSpPr>
            <a:grpSpLocks/>
          </p:cNvGrpSpPr>
          <p:nvPr/>
        </p:nvGrpSpPr>
        <p:grpSpPr bwMode="auto">
          <a:xfrm>
            <a:off x="207963" y="3929063"/>
            <a:ext cx="4457700" cy="631825"/>
            <a:chOff x="2212423" y="1067722"/>
            <a:chExt cx="4219093" cy="639357"/>
          </a:xfrm>
        </p:grpSpPr>
        <p:sp>
          <p:nvSpPr>
            <p:cNvPr id="74" name="Скругленный прямоугольник 77"/>
            <p:cNvSpPr/>
            <p:nvPr/>
          </p:nvSpPr>
          <p:spPr>
            <a:xfrm>
              <a:off x="2212423" y="1067722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75" name="Скругленный прямоугольник 4"/>
            <p:cNvSpPr/>
            <p:nvPr/>
          </p:nvSpPr>
          <p:spPr>
            <a:xfrm>
              <a:off x="3964368" y="1099850"/>
              <a:ext cx="2435594" cy="5767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cs typeface="Arial" pitchFamily="34" charset="0"/>
                </a:rPr>
                <a:t>                                  </a:t>
              </a:r>
              <a:endParaRPr lang="ru-RU" sz="1200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sp>
        <p:nvSpPr>
          <p:cNvPr id="36899" name="TextBox 46"/>
          <p:cNvSpPr txBox="1">
            <a:spLocks noChangeArrowheads="1"/>
          </p:cNvSpPr>
          <p:nvPr/>
        </p:nvSpPr>
        <p:spPr bwMode="auto">
          <a:xfrm>
            <a:off x="4672013" y="3714750"/>
            <a:ext cx="447198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900">
                <a:solidFill>
                  <a:srgbClr val="002060"/>
                </a:solidFill>
              </a:rPr>
              <a:t>Начиная с </a:t>
            </a:r>
            <a:r>
              <a:rPr lang="en-US" sz="900">
                <a:solidFill>
                  <a:srgbClr val="002060"/>
                </a:solidFill>
              </a:rPr>
              <a:t>2010 </a:t>
            </a:r>
            <a:r>
              <a:rPr lang="ru-RU" sz="900">
                <a:solidFill>
                  <a:srgbClr val="002060"/>
                </a:solidFill>
              </a:rPr>
              <a:t>года компания </a:t>
            </a:r>
            <a:r>
              <a:rPr lang="en-US" sz="900">
                <a:solidFill>
                  <a:srgbClr val="002060"/>
                </a:solidFill>
              </a:rPr>
              <a:t>SINAM </a:t>
            </a:r>
            <a:r>
              <a:rPr lang="ru-RU" sz="900">
                <a:solidFill>
                  <a:srgbClr val="002060"/>
                </a:solidFill>
              </a:rPr>
              <a:t>реализует электронную систему управления документами </a:t>
            </a:r>
            <a:r>
              <a:rPr lang="en-US" sz="900">
                <a:solidFill>
                  <a:srgbClr val="002060"/>
                </a:solidFill>
              </a:rPr>
              <a:t>EMC Documentum </a:t>
            </a:r>
            <a:r>
              <a:rPr lang="ru-RU" sz="900">
                <a:solidFill>
                  <a:srgbClr val="002060"/>
                </a:solidFill>
              </a:rPr>
              <a:t>всемирного поставщика решений для э-Правительства, компании </a:t>
            </a:r>
            <a:r>
              <a:rPr lang="en-US" sz="900">
                <a:solidFill>
                  <a:srgbClr val="002060"/>
                </a:solidFill>
              </a:rPr>
              <a:t>EMC. </a:t>
            </a:r>
            <a:r>
              <a:rPr lang="ru-RU" sz="900">
                <a:solidFill>
                  <a:srgbClr val="002060"/>
                </a:solidFill>
              </a:rPr>
              <a:t>Система была локализована и адаптирована компанией </a:t>
            </a:r>
            <a:r>
              <a:rPr lang="en-US" sz="900">
                <a:solidFill>
                  <a:srgbClr val="002060"/>
                </a:solidFill>
              </a:rPr>
              <a:t>SINAM</a:t>
            </a:r>
            <a:r>
              <a:rPr lang="ru-RU" sz="900">
                <a:solidFill>
                  <a:srgbClr val="002060"/>
                </a:solidFill>
              </a:rPr>
              <a:t>,</a:t>
            </a:r>
            <a:r>
              <a:rPr lang="en-US" sz="900">
                <a:solidFill>
                  <a:srgbClr val="002060"/>
                </a:solidFill>
              </a:rPr>
              <a:t> </a:t>
            </a:r>
            <a:r>
              <a:rPr lang="ru-RU" sz="900">
                <a:solidFill>
                  <a:srgbClr val="002060"/>
                </a:solidFill>
              </a:rPr>
              <a:t>и в настоящее время происходит её активное внедрение в ряде правительственных организаций.</a:t>
            </a:r>
            <a:r>
              <a:rPr lang="en-US" sz="900">
                <a:solidFill>
                  <a:srgbClr val="002060"/>
                </a:solidFill>
              </a:rPr>
              <a:t>      </a:t>
            </a:r>
            <a:endParaRPr lang="ru-RU" sz="900">
              <a:solidFill>
                <a:srgbClr val="002060"/>
              </a:solidFill>
            </a:endParaRPr>
          </a:p>
        </p:txBody>
      </p:sp>
      <p:sp>
        <p:nvSpPr>
          <p:cNvPr id="36900" name="TextBox 47"/>
          <p:cNvSpPr txBox="1">
            <a:spLocks noChangeArrowheads="1"/>
          </p:cNvSpPr>
          <p:nvPr/>
        </p:nvSpPr>
        <p:spPr bwMode="auto">
          <a:xfrm>
            <a:off x="179388" y="4076700"/>
            <a:ext cx="920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z-Latn-AZ" sz="1200" b="1">
                <a:solidFill>
                  <a:srgbClr val="002060"/>
                </a:solidFill>
              </a:rPr>
              <a:t>2010</a:t>
            </a:r>
            <a:r>
              <a:rPr lang="en-US" sz="1200" b="1">
                <a:solidFill>
                  <a:srgbClr val="002060"/>
                </a:solidFill>
              </a:rPr>
              <a:t>-20</a:t>
            </a:r>
            <a:r>
              <a:rPr lang="az-Latn-AZ" sz="1200" b="1">
                <a:solidFill>
                  <a:srgbClr val="002060"/>
                </a:solidFill>
              </a:rPr>
              <a:t>1</a:t>
            </a:r>
            <a:r>
              <a:rPr lang="ru-RU" sz="1200" b="1">
                <a:solidFill>
                  <a:srgbClr val="002060"/>
                </a:solidFill>
              </a:rPr>
              <a:t>3</a:t>
            </a:r>
            <a:endParaRPr lang="ru-RU" sz="1200"/>
          </a:p>
        </p:txBody>
      </p:sp>
      <p:sp>
        <p:nvSpPr>
          <p:cNvPr id="36901" name="TextBox 48"/>
          <p:cNvSpPr txBox="1">
            <a:spLocks noChangeArrowheads="1"/>
          </p:cNvSpPr>
          <p:nvPr/>
        </p:nvSpPr>
        <p:spPr bwMode="auto">
          <a:xfrm>
            <a:off x="1835150" y="4046538"/>
            <a:ext cx="3022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2060"/>
                </a:solidFill>
                <a:cs typeface="Arial" charset="0"/>
              </a:rPr>
              <a:t>Электронная система управления документами для</a:t>
            </a:r>
            <a:r>
              <a:rPr lang="az-Latn-AZ" sz="1200" b="1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1200" b="1">
                <a:solidFill>
                  <a:srgbClr val="002060"/>
                </a:solidFill>
                <a:cs typeface="Arial" charset="0"/>
              </a:rPr>
              <a:t>э-Правительства</a:t>
            </a:r>
            <a:endParaRPr lang="en-US" sz="1200" b="1">
              <a:solidFill>
                <a:srgbClr val="002060"/>
              </a:solidFill>
            </a:endParaRPr>
          </a:p>
        </p:txBody>
      </p:sp>
      <p:grpSp>
        <p:nvGrpSpPr>
          <p:cNvPr id="36902" name="Группа 70"/>
          <p:cNvGrpSpPr>
            <a:grpSpLocks/>
          </p:cNvGrpSpPr>
          <p:nvPr/>
        </p:nvGrpSpPr>
        <p:grpSpPr bwMode="auto">
          <a:xfrm>
            <a:off x="1052513" y="3929063"/>
            <a:ext cx="760412" cy="631825"/>
            <a:chOff x="1043608" y="4221088"/>
            <a:chExt cx="760412" cy="722312"/>
          </a:xfrm>
        </p:grpSpPr>
        <p:pic>
          <p:nvPicPr>
            <p:cNvPr id="36917" name="Picture 3" descr="C:\Documents and Settings\Администратор\Рабочий стол\sinprez\tax.pn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43608" y="4221088"/>
              <a:ext cx="760412" cy="722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918" name="Рисунок 68" descr="2012110.pn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057894" y="4255000"/>
              <a:ext cx="722377" cy="659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6903" name="Группа 71"/>
          <p:cNvGrpSpPr>
            <a:grpSpLocks/>
          </p:cNvGrpSpPr>
          <p:nvPr/>
        </p:nvGrpSpPr>
        <p:grpSpPr bwMode="auto">
          <a:xfrm>
            <a:off x="1055688" y="1720850"/>
            <a:ext cx="762000" cy="650875"/>
            <a:chOff x="1055513" y="1772816"/>
            <a:chExt cx="762000" cy="651892"/>
          </a:xfrm>
        </p:grpSpPr>
        <p:pic>
          <p:nvPicPr>
            <p:cNvPr id="36915" name="Picture 68" descr="E:\Sinam\sinprez\Datawarehose.pn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055513" y="1772816"/>
              <a:ext cx="762000" cy="651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916" name="Picture 81" descr="C:\Users\Администратор\Desktop\Prezentasiyalar\budgeting_financial_reporting.pn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1072758" y="1784721"/>
              <a:ext cx="720080" cy="624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6904" name="Группа 43"/>
          <p:cNvGrpSpPr>
            <a:grpSpLocks/>
          </p:cNvGrpSpPr>
          <p:nvPr/>
        </p:nvGrpSpPr>
        <p:grpSpPr bwMode="auto">
          <a:xfrm>
            <a:off x="180975" y="3159125"/>
            <a:ext cx="4457700" cy="628650"/>
            <a:chOff x="2212423" y="1039292"/>
            <a:chExt cx="4219093" cy="667788"/>
          </a:xfrm>
        </p:grpSpPr>
        <p:sp>
          <p:nvSpPr>
            <p:cNvPr id="50" name="Скругленный прямоугольник 94"/>
            <p:cNvSpPr/>
            <p:nvPr/>
          </p:nvSpPr>
          <p:spPr>
            <a:xfrm>
              <a:off x="2212423" y="1039292"/>
              <a:ext cx="4219093" cy="66778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51" name="Скругленный прямоугольник 4"/>
            <p:cNvSpPr/>
            <p:nvPr/>
          </p:nvSpPr>
          <p:spPr>
            <a:xfrm>
              <a:off x="3964368" y="1101687"/>
              <a:ext cx="2435595" cy="5767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cs typeface="Arial" pitchFamily="34" charset="0"/>
                </a:rPr>
                <a:t>                                  </a:t>
              </a:r>
              <a:endParaRPr lang="ru-RU" sz="1200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36905" name="Группа 67"/>
          <p:cNvGrpSpPr>
            <a:grpSpLocks/>
          </p:cNvGrpSpPr>
          <p:nvPr/>
        </p:nvGrpSpPr>
        <p:grpSpPr bwMode="auto">
          <a:xfrm>
            <a:off x="152400" y="3159125"/>
            <a:ext cx="4451350" cy="723900"/>
            <a:chOff x="152400" y="2441104"/>
            <a:chExt cx="4451350" cy="723900"/>
          </a:xfrm>
        </p:grpSpPr>
        <p:sp>
          <p:nvSpPr>
            <p:cNvPr id="36908" name="TextBox 47"/>
            <p:cNvSpPr txBox="1">
              <a:spLocks noChangeArrowheads="1"/>
            </p:cNvSpPr>
            <p:nvPr/>
          </p:nvSpPr>
          <p:spPr bwMode="auto">
            <a:xfrm>
              <a:off x="152400" y="2642717"/>
              <a:ext cx="915988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az-Latn-AZ" sz="1200" b="1">
                  <a:solidFill>
                    <a:srgbClr val="002060"/>
                  </a:solidFill>
                </a:rPr>
                <a:t>2010</a:t>
              </a:r>
              <a:r>
                <a:rPr lang="en-US" sz="1200" b="1">
                  <a:solidFill>
                    <a:srgbClr val="002060"/>
                  </a:solidFill>
                </a:rPr>
                <a:t>-20</a:t>
              </a:r>
              <a:r>
                <a:rPr lang="az-Latn-AZ" sz="1200" b="1">
                  <a:solidFill>
                    <a:srgbClr val="002060"/>
                  </a:solidFill>
                </a:rPr>
                <a:t>1</a:t>
              </a:r>
              <a:r>
                <a:rPr lang="en-US" sz="1200" b="1">
                  <a:solidFill>
                    <a:srgbClr val="002060"/>
                  </a:solidFill>
                </a:rPr>
                <a:t>2</a:t>
              </a:r>
              <a:endParaRPr lang="ru-RU" sz="1200"/>
            </a:p>
          </p:txBody>
        </p:sp>
        <p:sp>
          <p:nvSpPr>
            <p:cNvPr id="36909" name="TextBox 48"/>
            <p:cNvSpPr txBox="1">
              <a:spLocks noChangeArrowheads="1"/>
            </p:cNvSpPr>
            <p:nvPr/>
          </p:nvSpPr>
          <p:spPr bwMode="auto">
            <a:xfrm>
              <a:off x="1860550" y="2492896"/>
              <a:ext cx="2743200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200" b="1">
                  <a:solidFill>
                    <a:srgbClr val="002060"/>
                  </a:solidFill>
                </a:rPr>
                <a:t>Хранилище данных и Система аналитической отчётности</a:t>
              </a:r>
            </a:p>
          </p:txBody>
        </p:sp>
        <p:pic>
          <p:nvPicPr>
            <p:cNvPr id="36910" name="Picture 68" descr="E:\Sinam\sinprez\Datawarehose.pn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042988" y="2441104"/>
              <a:ext cx="762000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906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3071813"/>
            <a:ext cx="46434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907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3" y="5286375"/>
            <a:ext cx="264318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8914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7"/>
          <p:cNvPicPr>
            <a:picLocks noChangeAspect="1" noChangeArrowheads="1"/>
          </p:cNvPicPr>
          <p:nvPr/>
        </p:nvPicPr>
        <p:blipFill>
          <a:blip r:embed="rId4">
            <a:lum bright="50000" contrast="-50000"/>
          </a:blip>
          <a:srcRect/>
          <a:stretch>
            <a:fillRect/>
          </a:stretch>
        </p:blipFill>
        <p:spPr bwMode="auto">
          <a:xfrm>
            <a:off x="0" y="-12700"/>
            <a:ext cx="9144000" cy="717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916" name="Группа 35"/>
          <p:cNvGrpSpPr>
            <a:grpSpLocks/>
          </p:cNvGrpSpPr>
          <p:nvPr/>
        </p:nvGrpSpPr>
        <p:grpSpPr bwMode="auto">
          <a:xfrm>
            <a:off x="152400" y="6219825"/>
            <a:ext cx="4275138" cy="639763"/>
            <a:chOff x="2212423" y="1067722"/>
            <a:chExt cx="4219093" cy="639357"/>
          </a:xfrm>
        </p:grpSpPr>
        <p:sp>
          <p:nvSpPr>
            <p:cNvPr id="11" name="Скругленный прямоугольник 55"/>
            <p:cNvSpPr/>
            <p:nvPr/>
          </p:nvSpPr>
          <p:spPr>
            <a:xfrm>
              <a:off x="2212423" y="1067722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3965548" y="1101039"/>
              <a:ext cx="2434634" cy="575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cs typeface="Arial" pitchFamily="34" charset="0"/>
                </a:rPr>
                <a:t>                                  </a:t>
              </a:r>
              <a:endParaRPr lang="ru-RU" sz="1200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pic>
        <p:nvPicPr>
          <p:cNvPr id="38917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Box 22"/>
          <p:cNvSpPr txBox="1">
            <a:spLocks noChangeArrowheads="1"/>
          </p:cNvSpPr>
          <p:nvPr/>
        </p:nvSpPr>
        <p:spPr bwMode="auto">
          <a:xfrm>
            <a:off x="4429125" y="6232525"/>
            <a:ext cx="47148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>
                <a:solidFill>
                  <a:srgbClr val="002060"/>
                </a:solidFill>
              </a:rPr>
              <a:t>Была разработана инфраструктура для обмена информацией в таможенной системе на территории Азербайджана, а также был обеспечен электронный документооборот.</a:t>
            </a:r>
          </a:p>
        </p:txBody>
      </p:sp>
      <p:sp>
        <p:nvSpPr>
          <p:cNvPr id="38919" name="TextBox 23"/>
          <p:cNvSpPr txBox="1">
            <a:spLocks noChangeArrowheads="1"/>
          </p:cNvSpPr>
          <p:nvPr/>
        </p:nvSpPr>
        <p:spPr bwMode="auto">
          <a:xfrm>
            <a:off x="111125" y="6410325"/>
            <a:ext cx="9159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1998-2008</a:t>
            </a:r>
            <a:endParaRPr lang="ru-RU" sz="1200"/>
          </a:p>
        </p:txBody>
      </p:sp>
      <p:sp>
        <p:nvSpPr>
          <p:cNvPr id="38920" name="TextBox 25"/>
          <p:cNvSpPr txBox="1">
            <a:spLocks noChangeArrowheads="1"/>
          </p:cNvSpPr>
          <p:nvPr/>
        </p:nvSpPr>
        <p:spPr bwMode="auto">
          <a:xfrm>
            <a:off x="4438650" y="5468938"/>
            <a:ext cx="4705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>
                <a:solidFill>
                  <a:srgbClr val="002060"/>
                </a:solidFill>
              </a:rPr>
              <a:t>Внедрённая система обеспечивает реализацию большого количества трансферов между организациями в Азербайджане в пределах 15 секунд.</a:t>
            </a:r>
            <a:endParaRPr lang="ru-RU" sz="1000" u="sng">
              <a:solidFill>
                <a:srgbClr val="002060"/>
              </a:solidFill>
            </a:endParaRPr>
          </a:p>
        </p:txBody>
      </p:sp>
      <p:sp>
        <p:nvSpPr>
          <p:cNvPr id="38921" name="TextBox 44"/>
          <p:cNvSpPr txBox="1">
            <a:spLocks noChangeArrowheads="1"/>
          </p:cNvSpPr>
          <p:nvPr/>
        </p:nvSpPr>
        <p:spPr bwMode="auto">
          <a:xfrm>
            <a:off x="1763713" y="6215063"/>
            <a:ext cx="2736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2060"/>
                </a:solidFill>
              </a:rPr>
              <a:t>Автоматизированная таможенная система Азербайджана</a:t>
            </a:r>
            <a:endParaRPr lang="ru-RU" sz="1200"/>
          </a:p>
        </p:txBody>
      </p:sp>
      <p:sp>
        <p:nvSpPr>
          <p:cNvPr id="25" name="Скругленный прямоугольник 71"/>
          <p:cNvSpPr/>
          <p:nvPr/>
        </p:nvSpPr>
        <p:spPr bwMode="auto">
          <a:xfrm>
            <a:off x="125413" y="3665538"/>
            <a:ext cx="4302571" cy="639762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6" name="Скругленный прямоугольник 4"/>
          <p:cNvSpPr/>
          <p:nvPr/>
        </p:nvSpPr>
        <p:spPr bwMode="auto">
          <a:xfrm>
            <a:off x="1781175" y="3697288"/>
            <a:ext cx="2359025" cy="5762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Телекоммуникационная сеть республики</a:t>
            </a:r>
            <a:r>
              <a:rPr lang="en-US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z-Latn-AZ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 </a:t>
            </a:r>
            <a:r>
              <a:rPr lang="en-US" sz="1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Az</a:t>
            </a:r>
            <a:r>
              <a:rPr lang="az-Latn-AZ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ata</a:t>
            </a:r>
            <a:r>
              <a:rPr lang="az-Latn-AZ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om</a:t>
            </a:r>
            <a:r>
              <a:rPr lang="en-US" sz="12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endParaRPr lang="ru-RU" sz="12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8926" name="TextBox 50"/>
          <p:cNvSpPr txBox="1">
            <a:spLocks noChangeArrowheads="1"/>
          </p:cNvSpPr>
          <p:nvPr/>
        </p:nvSpPr>
        <p:spPr bwMode="auto">
          <a:xfrm>
            <a:off x="98425" y="3836988"/>
            <a:ext cx="9159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2005-2012</a:t>
            </a:r>
            <a:endParaRPr lang="ru-RU" sz="1200">
              <a:solidFill>
                <a:srgbClr val="002060"/>
              </a:solidFill>
            </a:endParaRPr>
          </a:p>
        </p:txBody>
      </p:sp>
      <p:pic>
        <p:nvPicPr>
          <p:cNvPr id="38927" name="Picture 8" descr="C:\Documents and Settings\Администратор\Рабочий стол\sinprez\azdatacom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3644900"/>
            <a:ext cx="771525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8" name="TextBox 52"/>
          <p:cNvSpPr txBox="1">
            <a:spLocks noChangeArrowheads="1"/>
          </p:cNvSpPr>
          <p:nvPr/>
        </p:nvSpPr>
        <p:spPr bwMode="auto">
          <a:xfrm>
            <a:off x="4402138" y="3857625"/>
            <a:ext cx="47418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>
                <a:solidFill>
                  <a:srgbClr val="002060"/>
                </a:solidFill>
              </a:rPr>
              <a:t>В рамках проекта, реализованного по инициативе Министерства связи и информационных технологий и Программы развития ООН, в Азербайджане была разработана телекоммуникационная сеть </a:t>
            </a:r>
            <a:r>
              <a:rPr lang="az-Latn-AZ" sz="1000">
                <a:solidFill>
                  <a:srgbClr val="002060"/>
                </a:solidFill>
              </a:rPr>
              <a:t>IPMPLS</a:t>
            </a:r>
            <a:r>
              <a:rPr lang="en-US" sz="1000">
                <a:solidFill>
                  <a:srgbClr val="002060"/>
                </a:solidFill>
              </a:rPr>
              <a:t> </a:t>
            </a:r>
            <a:r>
              <a:rPr lang="ru-RU" sz="1000">
                <a:solidFill>
                  <a:srgbClr val="002060"/>
                </a:solidFill>
              </a:rPr>
              <a:t>пропускной способностью</a:t>
            </a:r>
            <a:r>
              <a:rPr lang="en-US" sz="1000">
                <a:solidFill>
                  <a:srgbClr val="002060"/>
                </a:solidFill>
              </a:rPr>
              <a:t> 10 </a:t>
            </a:r>
            <a:r>
              <a:rPr lang="ru-RU" sz="1000">
                <a:solidFill>
                  <a:srgbClr val="002060"/>
                </a:solidFill>
              </a:rPr>
              <a:t>Гб/с.</a:t>
            </a:r>
            <a:r>
              <a:rPr lang="en-US" sz="1000">
                <a:solidFill>
                  <a:srgbClr val="002060"/>
                </a:solidFill>
              </a:rPr>
              <a:t>  </a:t>
            </a:r>
          </a:p>
        </p:txBody>
      </p:sp>
      <p:pic>
        <p:nvPicPr>
          <p:cNvPr id="38929" name="Picture 2" descr="C:\Documents and Settings\Администратор\Рабочий стол\sinprez\customs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4888" y="6227763"/>
            <a:ext cx="776287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930" name="Группа 27"/>
          <p:cNvGrpSpPr>
            <a:grpSpLocks/>
          </p:cNvGrpSpPr>
          <p:nvPr/>
        </p:nvGrpSpPr>
        <p:grpSpPr bwMode="auto">
          <a:xfrm>
            <a:off x="152400" y="4543425"/>
            <a:ext cx="4275138" cy="639763"/>
            <a:chOff x="26655" y="1066789"/>
            <a:chExt cx="4219093" cy="639357"/>
          </a:xfrm>
        </p:grpSpPr>
        <p:sp>
          <p:nvSpPr>
            <p:cNvPr id="33" name="Скругленный прямоугольник 78"/>
            <p:cNvSpPr/>
            <p:nvPr/>
          </p:nvSpPr>
          <p:spPr>
            <a:xfrm>
              <a:off x="26655" y="1066789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57989" y="1098519"/>
              <a:ext cx="4156425" cy="5758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spcCol="1270" anchor="ctr"/>
            <a:lstStyle/>
            <a:p>
              <a:pPr>
                <a:defRPr/>
              </a:pPr>
              <a:endParaRPr lang="ru-RU" sz="1200" dirty="0"/>
            </a:p>
          </p:txBody>
        </p:sp>
      </p:grpSp>
      <p:sp>
        <p:nvSpPr>
          <p:cNvPr id="38931" name="TextBox 30"/>
          <p:cNvSpPr txBox="1">
            <a:spLocks noChangeArrowheads="1"/>
          </p:cNvSpPr>
          <p:nvPr/>
        </p:nvSpPr>
        <p:spPr bwMode="auto">
          <a:xfrm>
            <a:off x="127000" y="4714875"/>
            <a:ext cx="9159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2005-2012</a:t>
            </a:r>
            <a:endParaRPr lang="ru-RU" sz="1200">
              <a:solidFill>
                <a:srgbClr val="002060"/>
              </a:solidFill>
            </a:endParaRPr>
          </a:p>
        </p:txBody>
      </p:sp>
      <p:sp>
        <p:nvSpPr>
          <p:cNvPr id="38932" name="TextBox 31"/>
          <p:cNvSpPr txBox="1">
            <a:spLocks noChangeArrowheads="1"/>
          </p:cNvSpPr>
          <p:nvPr/>
        </p:nvSpPr>
        <p:spPr bwMode="auto">
          <a:xfrm>
            <a:off x="4438650" y="4556125"/>
            <a:ext cx="470535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>
                <a:solidFill>
                  <a:srgbClr val="002060"/>
                </a:solidFill>
              </a:rPr>
              <a:t>Были разработаны Центральная система отчётности страховщика и Персональная система отчётности страхователя, а также был обеспечен обмен данными в режиме онлайн между Головным офисом и региональными отделениями Государственного фонда социальной защиты.</a:t>
            </a:r>
            <a:endParaRPr lang="ru-RU" sz="1000" u="sng">
              <a:solidFill>
                <a:srgbClr val="002060"/>
              </a:solidFill>
            </a:endParaRPr>
          </a:p>
        </p:txBody>
      </p:sp>
      <p:sp>
        <p:nvSpPr>
          <p:cNvPr id="38933" name="TextBox 45"/>
          <p:cNvSpPr txBox="1">
            <a:spLocks noChangeArrowheads="1"/>
          </p:cNvSpPr>
          <p:nvPr/>
        </p:nvSpPr>
        <p:spPr bwMode="auto">
          <a:xfrm>
            <a:off x="1714500" y="4562475"/>
            <a:ext cx="2786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2060"/>
                </a:solidFill>
              </a:rPr>
              <a:t>Система персональной отчётности для Государственного фонда социальной защиты</a:t>
            </a:r>
            <a:endParaRPr lang="az-Latn-AZ" sz="1200" b="1">
              <a:solidFill>
                <a:srgbClr val="002060"/>
              </a:solidFill>
            </a:endParaRPr>
          </a:p>
        </p:txBody>
      </p:sp>
      <p:pic>
        <p:nvPicPr>
          <p:cNvPr id="38934" name="Picture 3" descr="C:\Documents and Settings\Администратор\Рабочий стол\sinprez\dsmf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4888" y="4543425"/>
            <a:ext cx="758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Скругленный прямоугольник 85"/>
          <p:cNvSpPr/>
          <p:nvPr/>
        </p:nvSpPr>
        <p:spPr bwMode="auto">
          <a:xfrm>
            <a:off x="125413" y="2751138"/>
            <a:ext cx="4302571" cy="639762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41" name="Скругленный прямоугольник 4"/>
          <p:cNvSpPr/>
          <p:nvPr/>
        </p:nvSpPr>
        <p:spPr bwMode="auto">
          <a:xfrm>
            <a:off x="1835150" y="2782888"/>
            <a:ext cx="2665413" cy="5762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>
              <a:defRPr/>
            </a:pPr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Аналитическая Информационная Система для социально-экономического развития регионов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39" name="TextBox 66"/>
          <p:cNvSpPr txBox="1">
            <a:spLocks noChangeArrowheads="1"/>
          </p:cNvSpPr>
          <p:nvPr/>
        </p:nvSpPr>
        <p:spPr bwMode="auto">
          <a:xfrm>
            <a:off x="111125" y="2922588"/>
            <a:ext cx="9080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2006-200</a:t>
            </a:r>
            <a:r>
              <a:rPr lang="ru-RU" sz="1200" b="1">
                <a:solidFill>
                  <a:srgbClr val="002060"/>
                </a:solidFill>
              </a:rPr>
              <a:t>7</a:t>
            </a:r>
            <a:endParaRPr lang="ru-RU" sz="1200">
              <a:solidFill>
                <a:srgbClr val="002060"/>
              </a:solidFill>
            </a:endParaRPr>
          </a:p>
        </p:txBody>
      </p:sp>
      <p:sp>
        <p:nvSpPr>
          <p:cNvPr id="38940" name="TextBox 68"/>
          <p:cNvSpPr txBox="1">
            <a:spLocks noChangeArrowheads="1"/>
          </p:cNvSpPr>
          <p:nvPr/>
        </p:nvSpPr>
        <p:spPr bwMode="auto">
          <a:xfrm>
            <a:off x="4440238" y="2500313"/>
            <a:ext cx="47037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n-US" sz="1000">
              <a:solidFill>
                <a:srgbClr val="002060"/>
              </a:solidFill>
            </a:endParaRPr>
          </a:p>
          <a:p>
            <a:pPr algn="just"/>
            <a:r>
              <a:rPr lang="ru-RU" sz="1000">
                <a:solidFill>
                  <a:srgbClr val="002060"/>
                </a:solidFill>
              </a:rPr>
              <a:t>Аналитическая информационная система для социально-экономического развития регионов была разработана на основе контракта, подписанного между Администрацией Президента АР и компанией </a:t>
            </a:r>
            <a:r>
              <a:rPr lang="en-US" sz="1000">
                <a:solidFill>
                  <a:srgbClr val="000066"/>
                </a:solidFill>
              </a:rPr>
              <a:t>SINAM. </a:t>
            </a:r>
            <a:r>
              <a:rPr lang="ru-RU" sz="1000">
                <a:solidFill>
                  <a:srgbClr val="000066"/>
                </a:solidFill>
              </a:rPr>
              <a:t>Целью данной разработки было создание единой базы данных, содержащей показатели социально-экономического развития регионов, а также получение аналитических докладов</a:t>
            </a:r>
            <a:r>
              <a:rPr lang="en-US" sz="1000">
                <a:solidFill>
                  <a:srgbClr val="000066"/>
                </a:solidFill>
              </a:rPr>
              <a:t> </a:t>
            </a:r>
            <a:r>
              <a:rPr lang="ru-RU" sz="1000">
                <a:solidFill>
                  <a:srgbClr val="000066"/>
                </a:solidFill>
              </a:rPr>
              <a:t>с использованием современных информационных технологий и решения</a:t>
            </a:r>
            <a:r>
              <a:rPr lang="en-US" sz="1000">
                <a:solidFill>
                  <a:srgbClr val="000066"/>
                </a:solidFill>
              </a:rPr>
              <a:t> Microsoft BI.</a:t>
            </a:r>
          </a:p>
        </p:txBody>
      </p:sp>
      <p:pic>
        <p:nvPicPr>
          <p:cNvPr id="38941" name="Picture 3" descr="C:\Documents and Settings\Администратор\Рабочий стол\sinprez\riais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85838" y="2741613"/>
            <a:ext cx="7778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942" name="Группа 6"/>
          <p:cNvGrpSpPr>
            <a:grpSpLocks/>
          </p:cNvGrpSpPr>
          <p:nvPr/>
        </p:nvGrpSpPr>
        <p:grpSpPr bwMode="auto">
          <a:xfrm>
            <a:off x="115888" y="1954213"/>
            <a:ext cx="4311650" cy="563562"/>
            <a:chOff x="2212423" y="1067722"/>
            <a:chExt cx="4219093" cy="639357"/>
          </a:xfrm>
        </p:grpSpPr>
        <p:sp>
          <p:nvSpPr>
            <p:cNvPr id="46" name="Скругленный прямоугольник 91"/>
            <p:cNvSpPr/>
            <p:nvPr/>
          </p:nvSpPr>
          <p:spPr>
            <a:xfrm>
              <a:off x="2212423" y="1067722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7" name="Скругленный прямоугольник 4"/>
            <p:cNvSpPr/>
            <p:nvPr/>
          </p:nvSpPr>
          <p:spPr>
            <a:xfrm>
              <a:off x="3966235" y="1100140"/>
              <a:ext cx="2434212" cy="5763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cs typeface="Arial" pitchFamily="34" charset="0"/>
                </a:rPr>
                <a:t>                                  </a:t>
              </a:r>
              <a:endParaRPr lang="ru-RU" sz="1200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sp>
        <p:nvSpPr>
          <p:cNvPr id="38943" name="TextBox 63"/>
          <p:cNvSpPr txBox="1">
            <a:spLocks noChangeArrowheads="1"/>
          </p:cNvSpPr>
          <p:nvPr/>
        </p:nvSpPr>
        <p:spPr bwMode="auto">
          <a:xfrm>
            <a:off x="4392613" y="1857375"/>
            <a:ext cx="4751387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>
                <a:solidFill>
                  <a:srgbClr val="000066"/>
                </a:solidFill>
              </a:rPr>
              <a:t>Компаниями </a:t>
            </a:r>
            <a:r>
              <a:rPr lang="en-US" sz="1000">
                <a:solidFill>
                  <a:srgbClr val="000066"/>
                </a:solidFill>
              </a:rPr>
              <a:t>CMA Small Systems </a:t>
            </a:r>
            <a:r>
              <a:rPr lang="ru-RU" sz="1000">
                <a:solidFill>
                  <a:srgbClr val="000066"/>
                </a:solidFill>
              </a:rPr>
              <a:t>и </a:t>
            </a:r>
            <a:r>
              <a:rPr lang="en-US" sz="1000">
                <a:solidFill>
                  <a:srgbClr val="000066"/>
                </a:solidFill>
              </a:rPr>
              <a:t>SINAM </a:t>
            </a:r>
            <a:r>
              <a:rPr lang="ru-RU" sz="1000">
                <a:solidFill>
                  <a:srgbClr val="000066"/>
                </a:solidFill>
              </a:rPr>
              <a:t>была совместно разработана Централизованная система массовых платежей. Система обеспечивает осуществление платежей за коммунальные услуги и другие массовые платежи посредством системы, использующей банковские счета, почтовые отделения и Интернет</a:t>
            </a:r>
            <a:endParaRPr lang="en-US" sz="1000">
              <a:solidFill>
                <a:srgbClr val="000066"/>
              </a:solidFill>
            </a:endParaRPr>
          </a:p>
        </p:txBody>
      </p:sp>
      <p:sp>
        <p:nvSpPr>
          <p:cNvPr id="38944" name="TextBox 64"/>
          <p:cNvSpPr txBox="1">
            <a:spLocks noChangeArrowheads="1"/>
          </p:cNvSpPr>
          <p:nvPr/>
        </p:nvSpPr>
        <p:spPr bwMode="auto">
          <a:xfrm>
            <a:off x="115888" y="2087563"/>
            <a:ext cx="9159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z-Latn-AZ" sz="1200" b="1">
                <a:solidFill>
                  <a:srgbClr val="002060"/>
                </a:solidFill>
              </a:rPr>
              <a:t>2007</a:t>
            </a:r>
            <a:r>
              <a:rPr lang="en-US" sz="1200" b="1">
                <a:solidFill>
                  <a:srgbClr val="002060"/>
                </a:solidFill>
              </a:rPr>
              <a:t>-2008</a:t>
            </a:r>
            <a:endParaRPr lang="ru-RU" sz="1200"/>
          </a:p>
        </p:txBody>
      </p:sp>
      <p:sp>
        <p:nvSpPr>
          <p:cNvPr id="38945" name="TextBox 65"/>
          <p:cNvSpPr txBox="1">
            <a:spLocks noChangeArrowheads="1"/>
          </p:cNvSpPr>
          <p:nvPr/>
        </p:nvSpPr>
        <p:spPr bwMode="auto">
          <a:xfrm>
            <a:off x="1744663" y="1911350"/>
            <a:ext cx="2466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2060"/>
                </a:solidFill>
              </a:rPr>
              <a:t>Электронная Система Массовых Платежей для ЦБ Азербайджана</a:t>
            </a:r>
            <a:endParaRPr lang="ru-RU" sz="1200">
              <a:solidFill>
                <a:srgbClr val="002060"/>
              </a:solidFill>
            </a:endParaRPr>
          </a:p>
        </p:txBody>
      </p:sp>
      <p:pic>
        <p:nvPicPr>
          <p:cNvPr id="38946" name="Picture 7" descr="C:\Documents and Settings\Администратор\Рабочий стол\sinprez\apus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65200" y="1946275"/>
            <a:ext cx="798513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47" name="Rectangle 4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38948" name="Picture 19" descr="CONTEN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8842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49" name="Text Box 20"/>
          <p:cNvSpPr txBox="1">
            <a:spLocks noChangeArrowheads="1"/>
          </p:cNvSpPr>
          <p:nvPr/>
        </p:nvSpPr>
        <p:spPr bwMode="auto">
          <a:xfrm>
            <a:off x="977900" y="215900"/>
            <a:ext cx="7327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Решения для Э-Правительства</a:t>
            </a:r>
          </a:p>
        </p:txBody>
      </p:sp>
      <p:sp>
        <p:nvSpPr>
          <p:cNvPr id="56" name="Скругленный прямоугольник 101"/>
          <p:cNvSpPr/>
          <p:nvPr/>
        </p:nvSpPr>
        <p:spPr bwMode="auto">
          <a:xfrm>
            <a:off x="152400" y="5392738"/>
            <a:ext cx="4275584" cy="639762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57" name="Скругленный прямоугольник 4"/>
          <p:cNvSpPr/>
          <p:nvPr/>
        </p:nvSpPr>
        <p:spPr bwMode="auto">
          <a:xfrm>
            <a:off x="1835150" y="5424488"/>
            <a:ext cx="2397125" cy="5762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5720" tIns="22860" rIns="45720" bIns="22860" anchor="ctr"/>
          <a:lstStyle/>
          <a:p>
            <a:pPr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Система крупных платежей в реальном времени </a:t>
            </a:r>
            <a:r>
              <a:rPr lang="en-US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(AZIPS) </a:t>
            </a:r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для ЦБ Азербайджана</a:t>
            </a:r>
            <a:endParaRPr lang="ru-RU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54" name="Picture 5" descr="C:\Documents and Settings\Администратор\Рабочий стол\sinprez\big money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96950" y="5373688"/>
            <a:ext cx="7667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55" name="TextBox 26"/>
          <p:cNvSpPr txBox="1">
            <a:spLocks noChangeArrowheads="1"/>
          </p:cNvSpPr>
          <p:nvPr/>
        </p:nvSpPr>
        <p:spPr bwMode="auto">
          <a:xfrm>
            <a:off x="127000" y="5554663"/>
            <a:ext cx="9159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200</a:t>
            </a:r>
            <a:r>
              <a:rPr lang="ru-RU" sz="1200" b="1">
                <a:solidFill>
                  <a:srgbClr val="002060"/>
                </a:solidFill>
              </a:rPr>
              <a:t>0</a:t>
            </a:r>
            <a:r>
              <a:rPr lang="en-US" sz="1200" b="1">
                <a:solidFill>
                  <a:srgbClr val="002060"/>
                </a:solidFill>
              </a:rPr>
              <a:t>-200</a:t>
            </a:r>
            <a:r>
              <a:rPr lang="ru-RU" sz="1200" b="1">
                <a:solidFill>
                  <a:srgbClr val="002060"/>
                </a:solidFill>
              </a:rPr>
              <a:t>1</a:t>
            </a:r>
            <a:endParaRPr lang="ru-RU" sz="1200"/>
          </a:p>
        </p:txBody>
      </p:sp>
      <p:grpSp>
        <p:nvGrpSpPr>
          <p:cNvPr id="38956" name="Группа 26"/>
          <p:cNvGrpSpPr>
            <a:grpSpLocks/>
          </p:cNvGrpSpPr>
          <p:nvPr/>
        </p:nvGrpSpPr>
        <p:grpSpPr bwMode="auto">
          <a:xfrm>
            <a:off x="114300" y="1143000"/>
            <a:ext cx="4313238" cy="630238"/>
            <a:chOff x="2212423" y="1067722"/>
            <a:chExt cx="4219093" cy="639357"/>
          </a:xfrm>
        </p:grpSpPr>
        <p:sp>
          <p:nvSpPr>
            <p:cNvPr id="55" name="Скругленный прямоугольник 62"/>
            <p:cNvSpPr/>
            <p:nvPr/>
          </p:nvSpPr>
          <p:spPr>
            <a:xfrm>
              <a:off x="2212423" y="1067722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3964037" y="1101542"/>
              <a:ext cx="2436422" cy="5749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cs typeface="Arial" pitchFamily="34" charset="0"/>
                </a:rPr>
                <a:t>                                  </a:t>
              </a:r>
              <a:endParaRPr lang="ru-RU" sz="1200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sp>
        <p:nvSpPr>
          <p:cNvPr id="38957" name="TextBox 29"/>
          <p:cNvSpPr txBox="1">
            <a:spLocks noChangeArrowheads="1"/>
          </p:cNvSpPr>
          <p:nvPr/>
        </p:nvSpPr>
        <p:spPr bwMode="auto">
          <a:xfrm>
            <a:off x="4427538" y="1052513"/>
            <a:ext cx="4716462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>
                <a:solidFill>
                  <a:srgbClr val="002060"/>
                </a:solidFill>
              </a:rPr>
              <a:t>Была внедрена Автоматизированная корпоративная информационная система, предназначенная для оказания почтово-финансовых услуг во всех филиалах и подразделениях государственного предприятия «Азерпочта». На территории СНГ такая модель была впервые использована в Азербайджане.</a:t>
            </a:r>
          </a:p>
        </p:txBody>
      </p:sp>
      <p:sp>
        <p:nvSpPr>
          <p:cNvPr id="38958" name="TextBox 30"/>
          <p:cNvSpPr txBox="1">
            <a:spLocks noChangeArrowheads="1"/>
          </p:cNvSpPr>
          <p:nvPr/>
        </p:nvSpPr>
        <p:spPr bwMode="auto">
          <a:xfrm>
            <a:off x="85725" y="1314450"/>
            <a:ext cx="9159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z-Latn-AZ" sz="1200" b="1">
                <a:solidFill>
                  <a:srgbClr val="002060"/>
                </a:solidFill>
              </a:rPr>
              <a:t>2008</a:t>
            </a:r>
            <a:r>
              <a:rPr lang="en-US" sz="1200" b="1">
                <a:solidFill>
                  <a:srgbClr val="002060"/>
                </a:solidFill>
              </a:rPr>
              <a:t>-2009</a:t>
            </a:r>
            <a:endParaRPr lang="ru-RU" sz="1200"/>
          </a:p>
        </p:txBody>
      </p:sp>
      <p:sp>
        <p:nvSpPr>
          <p:cNvPr id="38959" name="TextBox 31"/>
          <p:cNvSpPr txBox="1">
            <a:spLocks noChangeArrowheads="1"/>
          </p:cNvSpPr>
          <p:nvPr/>
        </p:nvSpPr>
        <p:spPr bwMode="auto">
          <a:xfrm>
            <a:off x="1571625" y="1143000"/>
            <a:ext cx="3214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002060"/>
                </a:solidFill>
              </a:rPr>
              <a:t>Централизованная информационная система для финансово-почтовых услуг «Азерпочты»</a:t>
            </a:r>
            <a:endParaRPr lang="ru-RU" sz="1200">
              <a:solidFill>
                <a:srgbClr val="002060"/>
              </a:solidFill>
            </a:endParaRPr>
          </a:p>
        </p:txBody>
      </p:sp>
      <p:pic>
        <p:nvPicPr>
          <p:cNvPr id="38960" name="Picture 7" descr="C:\Documents and Settings\Администратор\Рабочий стол\sinprez\azerpocht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28688" y="1143000"/>
            <a:ext cx="7143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7"/>
          <p:cNvPicPr>
            <a:picLocks noChangeAspect="1" noChangeArrowheads="1"/>
          </p:cNvPicPr>
          <p:nvPr/>
        </p:nvPicPr>
        <p:blipFill>
          <a:blip r:embed="rId3">
            <a:lum bright="50000" contrast="-50000"/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40963" name="Picture 10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6426200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Line 13"/>
          <p:cNvSpPr>
            <a:spLocks noChangeShapeType="1"/>
          </p:cNvSpPr>
          <p:nvPr/>
        </p:nvSpPr>
        <p:spPr bwMode="auto">
          <a:xfrm>
            <a:off x="0" y="6680200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0965" name="Picture 19" descr="CONTE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8842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 Box 20"/>
          <p:cNvSpPr txBox="1">
            <a:spLocks noChangeArrowheads="1"/>
          </p:cNvSpPr>
          <p:nvPr/>
        </p:nvSpPr>
        <p:spPr bwMode="auto">
          <a:xfrm>
            <a:off x="977900" y="215900"/>
            <a:ext cx="7480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Передовая практика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107950" y="1739900"/>
            <a:ext cx="8899525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2060"/>
                </a:solidFill>
                <a:ea typeface="ヒラギノ角ゴ Pro W3" charset="-128"/>
                <a:cs typeface="+mn-cs"/>
              </a:rPr>
              <a:t>Р</a:t>
            </a:r>
            <a:r>
              <a:rPr lang="ru-RU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азработка Интегрированной информационной системы управления налогами и центральной базы данных для Государственной налоговой службы (ГНС), включающей в себя 11 функциональных модулей</a:t>
            </a:r>
            <a:r>
              <a:rPr lang="en-US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;</a:t>
            </a:r>
            <a:endParaRPr lang="en-US" sz="16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234950" indent="-2349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разработка коммуникационной инфраструктуры для подключения центральной базы данных к налоговым управлениям;</a:t>
            </a:r>
            <a:endParaRPr lang="en-US" sz="16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234950" indent="-2349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разработка современного центрального оборудования для  Отдела Крупных налогоплательщиков (</a:t>
            </a:r>
            <a:r>
              <a:rPr lang="en-US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LTU</a:t>
            </a:r>
            <a:r>
              <a:rPr lang="ru-RU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)</a:t>
            </a:r>
            <a:r>
              <a:rPr lang="en-US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; </a:t>
            </a:r>
            <a:r>
              <a:rPr lang="ru-RU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налогового управления Бишкека, центра по предоставлению услуг налогоплательщику и повышение квалификации работников</a:t>
            </a:r>
            <a:r>
              <a:rPr lang="ru-RU" sz="1600" dirty="0">
                <a:solidFill>
                  <a:srgbClr val="FF0000"/>
                </a:solidFill>
                <a:ea typeface="ヒラギノ角ゴ Pro W3" charset="-128"/>
                <a:cs typeface="+mn-cs"/>
              </a:rPr>
              <a:t> </a:t>
            </a:r>
            <a:r>
              <a:rPr lang="ru-RU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ГНС</a:t>
            </a:r>
            <a:r>
              <a:rPr lang="en-US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;</a:t>
            </a:r>
            <a:endParaRPr lang="en-US" sz="16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234950" indent="-2349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разработка </a:t>
            </a:r>
            <a:r>
              <a:rPr lang="ru-RU" sz="1600" dirty="0" err="1">
                <a:solidFill>
                  <a:srgbClr val="002060"/>
                </a:solidFill>
                <a:ea typeface="ヒラギノ角ゴ Pro W3" charset="-128"/>
                <a:cs typeface="+mn-cs"/>
              </a:rPr>
              <a:t>веб-портала</a:t>
            </a:r>
            <a:r>
              <a:rPr lang="ru-RU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 для государственных налоговых служб при правительстве Кыргызстана</a:t>
            </a:r>
            <a:r>
              <a:rPr lang="en-US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;</a:t>
            </a:r>
            <a:endParaRPr lang="en-US" sz="16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234950" indent="-2349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интеграция системы с информационными системами других государственных организаций и комитетов</a:t>
            </a:r>
            <a:r>
              <a:rPr lang="en-US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.</a:t>
            </a:r>
            <a:endParaRPr lang="en-US" sz="16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234950" indent="-234950">
              <a:spcBef>
                <a:spcPts val="600"/>
              </a:spcBef>
              <a:defRPr/>
            </a:pPr>
            <a:r>
              <a:rPr lang="en-US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 </a:t>
            </a:r>
            <a:r>
              <a:rPr lang="en-US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   </a:t>
            </a:r>
            <a:r>
              <a:rPr lang="ru-RU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В результате внедрения ИСНА правительство Кыргызстана получит следующие</a:t>
            </a:r>
            <a:r>
              <a:rPr lang="en-US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 </a:t>
            </a:r>
            <a:r>
              <a:rPr lang="ru-RU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преимущества: содействие экономическому росту и государственному управлению </a:t>
            </a:r>
            <a:r>
              <a:rPr lang="en-US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 </a:t>
            </a:r>
            <a:r>
              <a:rPr lang="ru-RU" sz="16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путём развития администрирования государственных доходов и внедрения современных технологий в налоговом администрировании, что способствует улучшению проводимых операций и прозрачности с отчётностью.</a:t>
            </a:r>
            <a:endParaRPr lang="en-US" sz="16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</p:txBody>
      </p:sp>
      <p:grpSp>
        <p:nvGrpSpPr>
          <p:cNvPr id="40968" name="Группа 26"/>
          <p:cNvGrpSpPr>
            <a:grpSpLocks/>
          </p:cNvGrpSpPr>
          <p:nvPr/>
        </p:nvGrpSpPr>
        <p:grpSpPr bwMode="auto">
          <a:xfrm>
            <a:off x="428625" y="1019175"/>
            <a:ext cx="8334375" cy="639763"/>
            <a:chOff x="2212423" y="1067722"/>
            <a:chExt cx="4219093" cy="639357"/>
          </a:xfrm>
        </p:grpSpPr>
        <p:sp>
          <p:nvSpPr>
            <p:cNvPr id="27" name="Скругленный прямоугольник 27"/>
            <p:cNvSpPr/>
            <p:nvPr/>
          </p:nvSpPr>
          <p:spPr>
            <a:xfrm>
              <a:off x="2212423" y="1067722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3964351" y="1101039"/>
              <a:ext cx="2435823" cy="575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cs typeface="Arial" pitchFamily="34" charset="0"/>
                </a:rPr>
                <a:t>                                  </a:t>
              </a:r>
              <a:endParaRPr lang="ru-RU" sz="1200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sp>
        <p:nvSpPr>
          <p:cNvPr id="40969" name="TextBox 30"/>
          <p:cNvSpPr txBox="1">
            <a:spLocks noChangeArrowheads="1"/>
          </p:cNvSpPr>
          <p:nvPr/>
        </p:nvSpPr>
        <p:spPr bwMode="auto">
          <a:xfrm>
            <a:off x="381000" y="1217613"/>
            <a:ext cx="1238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z-Latn-AZ" sz="1400" b="1">
                <a:solidFill>
                  <a:srgbClr val="002060"/>
                </a:solidFill>
                <a:cs typeface="Arial" charset="0"/>
              </a:rPr>
              <a:t>2010</a:t>
            </a:r>
            <a:r>
              <a:rPr lang="en-US" sz="1400" b="1">
                <a:solidFill>
                  <a:srgbClr val="002060"/>
                </a:solidFill>
                <a:cs typeface="Arial" charset="0"/>
              </a:rPr>
              <a:t>-20</a:t>
            </a:r>
            <a:r>
              <a:rPr lang="az-Latn-AZ" sz="1400" b="1">
                <a:solidFill>
                  <a:srgbClr val="002060"/>
                </a:solidFill>
                <a:cs typeface="Arial" charset="0"/>
              </a:rPr>
              <a:t>1</a:t>
            </a:r>
            <a:r>
              <a:rPr lang="en-US" sz="1400" b="1">
                <a:solidFill>
                  <a:srgbClr val="002060"/>
                </a:solidFill>
                <a:cs typeface="Arial" charset="0"/>
              </a:rPr>
              <a:t>3</a:t>
            </a:r>
            <a:endParaRPr lang="ru-RU" sz="1400"/>
          </a:p>
        </p:txBody>
      </p:sp>
      <p:sp>
        <p:nvSpPr>
          <p:cNvPr id="40970" name="TextBox 31"/>
          <p:cNvSpPr txBox="1">
            <a:spLocks noChangeArrowheads="1"/>
          </p:cNvSpPr>
          <p:nvPr/>
        </p:nvSpPr>
        <p:spPr bwMode="auto">
          <a:xfrm>
            <a:off x="2484438" y="1011238"/>
            <a:ext cx="6302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  <a:cs typeface="Arial" charset="0"/>
              </a:rPr>
              <a:t>Интегрированная система налогового администрирования Кыргызстана</a:t>
            </a:r>
            <a:endParaRPr lang="en-US" b="1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40971" name="Picture 3" descr="C:\Documents and Settings\Администратор\Рабочий стол\sinprez\tax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60500" y="1016000"/>
            <a:ext cx="9509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2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7"/>
          <p:cNvPicPr>
            <a:picLocks noChangeAspect="1" noChangeArrowheads="1"/>
          </p:cNvPicPr>
          <p:nvPr/>
        </p:nvPicPr>
        <p:blipFill>
          <a:blip r:embed="rId2">
            <a:lum bright="50000" contrast="-50000"/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43011" name="Picture 19" descr="CONT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842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20"/>
          <p:cNvSpPr txBox="1">
            <a:spLocks noChangeArrowheads="1"/>
          </p:cNvSpPr>
          <p:nvPr/>
        </p:nvSpPr>
        <p:spPr bwMode="auto">
          <a:xfrm>
            <a:off x="977900" y="215900"/>
            <a:ext cx="7480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Передовая практика</a:t>
            </a: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142875" y="1000125"/>
            <a:ext cx="8858250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endParaRPr lang="en-US" sz="1600" b="1" u="sng" dirty="0">
              <a:ea typeface="ヒラギノ角ゴ Pro W3" charset="-128"/>
              <a:cs typeface="+mn-cs"/>
            </a:endParaRPr>
          </a:p>
          <a:p>
            <a:pPr algn="just">
              <a:defRPr/>
            </a:pPr>
            <a:endParaRPr lang="en-US" sz="1600" b="1" u="sng" dirty="0">
              <a:ea typeface="ヒラギノ角ゴ Pro W3" charset="-128"/>
              <a:cs typeface="+mn-cs"/>
            </a:endParaRPr>
          </a:p>
          <a:p>
            <a:pPr algn="just">
              <a:defRPr/>
            </a:pPr>
            <a:endParaRPr lang="en-US" sz="1600" b="1" u="sng" dirty="0">
              <a:ea typeface="ヒラギノ角ゴ Pro W3" charset="-128"/>
              <a:cs typeface="+mn-cs"/>
            </a:endParaRPr>
          </a:p>
          <a:p>
            <a:pPr marL="234950" indent="-2349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реорганизация информационной базы данных Центрального Банка Азербайджана (ЦБА)</a:t>
            </a:r>
            <a:r>
              <a:rPr lang="en-US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 </a:t>
            </a: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в соответствии с международными стандартами, повышение его объёма информации и качественных параметров</a:t>
            </a:r>
            <a:r>
              <a:rPr lang="en-US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;</a:t>
            </a: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234950" indent="-2349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обеспечение представления накопленной информации в требуемом формате и с нужной периодичностью</a:t>
            </a:r>
            <a:r>
              <a:rPr lang="en-US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;</a:t>
            </a: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234950" indent="-2349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расширение возможностей доступа к информационной базе данных и повышение её параметров безопасности</a:t>
            </a:r>
            <a:r>
              <a:rPr lang="en-US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;</a:t>
            </a: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234950" indent="-2349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разработка полностью функциональной Электронной статистической базы данных и Системы аналитической отчётности</a:t>
            </a:r>
            <a:r>
              <a:rPr lang="en-US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;</a:t>
            </a: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234950" indent="-2349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разработка структуры базы данных для хранения внутренней информации и информации, полученной из внешних источников</a:t>
            </a:r>
            <a:r>
              <a:rPr lang="en-US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;</a:t>
            </a: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234950" indent="-2349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кастомизация базы данных </a:t>
            </a:r>
            <a:r>
              <a:rPr lang="az-Latn-AZ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Oracle</a:t>
            </a:r>
            <a:r>
              <a:rPr lang="az-Latn-AZ" sz="1500" dirty="0">
                <a:solidFill>
                  <a:srgbClr val="FF0000"/>
                </a:solidFill>
                <a:ea typeface="ヒラギノ角ゴ Pro W3" charset="-128"/>
                <a:cs typeface="+mn-cs"/>
              </a:rPr>
              <a:t> </a:t>
            </a: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и пакета </a:t>
            </a:r>
            <a:r>
              <a:rPr lang="az-Latn-AZ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Business Intelligence</a:t>
            </a:r>
            <a:r>
              <a:rPr lang="az-Latn-AZ" sz="1500" dirty="0">
                <a:solidFill>
                  <a:srgbClr val="FF0000"/>
                </a:solidFill>
                <a:ea typeface="ヒラギノ角ゴ Pro W3" charset="-128"/>
                <a:cs typeface="+mn-cs"/>
              </a:rPr>
              <a:t> </a:t>
            </a: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для соответствия требованиям ЦБА</a:t>
            </a:r>
            <a:r>
              <a:rPr lang="az-Latn-AZ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;</a:t>
            </a: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234950" indent="-2349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подготовка </a:t>
            </a:r>
            <a:r>
              <a:rPr lang="ru-RU" sz="1500" dirty="0" err="1">
                <a:solidFill>
                  <a:srgbClr val="002060"/>
                </a:solidFill>
                <a:ea typeface="ヒラギノ角ゴ Pro W3" charset="-128"/>
                <a:cs typeface="+mn-cs"/>
              </a:rPr>
              <a:t>скриптов</a:t>
            </a: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 для фильтрования, отбора, редактирования и сохранения информации, полученной из внешних источников</a:t>
            </a:r>
            <a:r>
              <a:rPr lang="en-US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;</a:t>
            </a: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234950" indent="-2349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Внедрение инструмента </a:t>
            </a:r>
            <a:r>
              <a:rPr lang="en-US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Oracle Data Mining </a:t>
            </a: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с целью создания различных аналитических отчётов с использованием возможностей </a:t>
            </a:r>
            <a:r>
              <a:rPr lang="en-US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Oracle Data Mining.   </a:t>
            </a: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</p:txBody>
      </p:sp>
      <p:grpSp>
        <p:nvGrpSpPr>
          <p:cNvPr id="43014" name="Группа 56"/>
          <p:cNvGrpSpPr>
            <a:grpSpLocks/>
          </p:cNvGrpSpPr>
          <p:nvPr/>
        </p:nvGrpSpPr>
        <p:grpSpPr bwMode="auto">
          <a:xfrm>
            <a:off x="487363" y="1028700"/>
            <a:ext cx="8229600" cy="639763"/>
            <a:chOff x="26655" y="1066789"/>
            <a:chExt cx="4219093" cy="639357"/>
          </a:xfrm>
        </p:grpSpPr>
        <p:sp>
          <p:nvSpPr>
            <p:cNvPr id="24" name="Скругленный прямоугольник 57"/>
            <p:cNvSpPr/>
            <p:nvPr/>
          </p:nvSpPr>
          <p:spPr>
            <a:xfrm>
              <a:off x="26655" y="1066789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5" name="Скругленный прямоугольник 4"/>
            <p:cNvSpPr/>
            <p:nvPr/>
          </p:nvSpPr>
          <p:spPr>
            <a:xfrm>
              <a:off x="1087125" y="1076308"/>
              <a:ext cx="3086188" cy="5774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anchor="ctr"/>
            <a:lstStyle/>
            <a:p>
              <a:pPr>
                <a:defRPr/>
              </a:pPr>
              <a:r>
                <a:rPr lang="ru-RU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Хранилище данных и система аналитической отчётности</a:t>
              </a:r>
              <a:endPara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3015" name="TextBox 59"/>
          <p:cNvSpPr txBox="1">
            <a:spLocks noChangeArrowheads="1"/>
          </p:cNvSpPr>
          <p:nvPr/>
        </p:nvSpPr>
        <p:spPr bwMode="auto">
          <a:xfrm>
            <a:off x="533400" y="1181100"/>
            <a:ext cx="10858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z-Latn-AZ" sz="1400" b="1">
                <a:solidFill>
                  <a:srgbClr val="002060"/>
                </a:solidFill>
                <a:cs typeface="Arial" charset="0"/>
              </a:rPr>
              <a:t>2010</a:t>
            </a:r>
            <a:r>
              <a:rPr lang="en-US" sz="1400" b="1">
                <a:solidFill>
                  <a:srgbClr val="002060"/>
                </a:solidFill>
                <a:cs typeface="Arial" charset="0"/>
              </a:rPr>
              <a:t>-20</a:t>
            </a:r>
            <a:r>
              <a:rPr lang="az-Latn-AZ" sz="1400" b="1">
                <a:solidFill>
                  <a:srgbClr val="002060"/>
                </a:solidFill>
                <a:cs typeface="Arial" charset="0"/>
              </a:rPr>
              <a:t>1</a:t>
            </a:r>
            <a:r>
              <a:rPr lang="en-US" sz="1400" b="1">
                <a:solidFill>
                  <a:srgbClr val="002060"/>
                </a:solidFill>
                <a:cs typeface="Arial" charset="0"/>
              </a:rPr>
              <a:t>2</a:t>
            </a:r>
            <a:endParaRPr lang="ru-RU" sz="1400"/>
          </a:p>
        </p:txBody>
      </p:sp>
      <p:pic>
        <p:nvPicPr>
          <p:cNvPr id="43016" name="Picture 68" descr="E:\Sinam\sinprez\Datawarehos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4338" y="1019175"/>
            <a:ext cx="754062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Рисунок 27" descr="oracle son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" y="6453188"/>
            <a:ext cx="16573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10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24750" y="6438900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9" name="Line 13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3020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7"/>
          <p:cNvPicPr>
            <a:picLocks noChangeAspect="1" noChangeArrowheads="1"/>
          </p:cNvPicPr>
          <p:nvPr/>
        </p:nvPicPr>
        <p:blipFill>
          <a:blip r:embed="rId3">
            <a:lum bright="50000" contrast="-50000"/>
          </a:blip>
          <a:srcRect/>
          <a:stretch>
            <a:fillRect/>
          </a:stretch>
        </p:blipFill>
        <p:spPr bwMode="auto">
          <a:xfrm>
            <a:off x="0" y="-12700"/>
            <a:ext cx="9144000" cy="717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387" name="TextBox 28"/>
          <p:cNvSpPr txBox="1">
            <a:spLocks noChangeArrowheads="1"/>
          </p:cNvSpPr>
          <p:nvPr/>
        </p:nvSpPr>
        <p:spPr bwMode="auto">
          <a:xfrm>
            <a:off x="1187450" y="261938"/>
            <a:ext cx="77057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chemeClr val="bg1"/>
                </a:solidFill>
              </a:rPr>
              <a:t>Цели</a:t>
            </a:r>
            <a:endParaRPr lang="en-US" sz="22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2292" name="Прямоугольник 25"/>
          <p:cNvSpPr>
            <a:spLocks noChangeArrowheads="1"/>
          </p:cNvSpPr>
          <p:nvPr/>
        </p:nvSpPr>
        <p:spPr bwMode="auto">
          <a:xfrm>
            <a:off x="611188" y="1196975"/>
            <a:ext cx="8281987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n-US" sz="2400" u="sng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290513" indent="-290513">
              <a:lnSpc>
                <a:spcPct val="90000"/>
              </a:lnSpc>
              <a:buFontTx/>
              <a:buChar char="-"/>
              <a:tabLst>
                <a:tab pos="290513" algn="l"/>
              </a:tabLst>
              <a:defRPr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описать архитектуру и компоненты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э-правительства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;</a:t>
            </a:r>
            <a:endParaRPr lang="en-US" sz="24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290513" indent="-290513">
              <a:lnSpc>
                <a:spcPct val="90000"/>
              </a:lnSpc>
              <a:tabLst>
                <a:tab pos="290513" algn="l"/>
              </a:tabLst>
              <a:defRPr/>
            </a:pPr>
            <a:endParaRPr lang="en-US" sz="24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290513" indent="-290513">
              <a:lnSpc>
                <a:spcPct val="90000"/>
              </a:lnSpc>
              <a:buFontTx/>
              <a:buChar char="-"/>
              <a:tabLst>
                <a:tab pos="290513" algn="l"/>
              </a:tabLst>
              <a:defRPr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предложить последовательность этапов создания эффективного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э-правительства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на основе облачной технологии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;</a:t>
            </a:r>
            <a:endParaRPr lang="en-US" sz="24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290513" indent="-290513">
              <a:lnSpc>
                <a:spcPct val="90000"/>
              </a:lnSpc>
              <a:tabLst>
                <a:tab pos="290513" algn="l"/>
              </a:tabLst>
              <a:defRPr/>
            </a:pPr>
            <a:endParaRPr lang="en-US" sz="24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290513" indent="-290513">
              <a:lnSpc>
                <a:spcPct val="90000"/>
              </a:lnSpc>
              <a:buFontTx/>
              <a:buChar char="-"/>
              <a:tabLst>
                <a:tab pos="290513" algn="l"/>
              </a:tabLst>
              <a:defRPr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обрисовать</a:t>
            </a:r>
            <a:r>
              <a:rPr lang="ru-RU" sz="2400" dirty="0">
                <a:solidFill>
                  <a:srgbClr val="FF0000"/>
                </a:solidFill>
                <a:latin typeface="Arial" pitchFamily="34" charset="0"/>
                <a:ea typeface="ヒラギノ角ゴ Pro W3" charset="-128"/>
                <a:cs typeface="+mn-cs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электронную готовность и текущий статус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ИТ-ресурсов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, необходимых для создания в республике ОЭП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;</a:t>
            </a:r>
            <a:endParaRPr lang="en-US" sz="24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290513" indent="-290513">
              <a:lnSpc>
                <a:spcPct val="90000"/>
              </a:lnSpc>
              <a:tabLst>
                <a:tab pos="290513" algn="l"/>
              </a:tabLst>
              <a:defRPr/>
            </a:pPr>
            <a:endParaRPr lang="en-US" sz="24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290513" indent="-290513">
              <a:lnSpc>
                <a:spcPct val="90000"/>
              </a:lnSpc>
              <a:buFontTx/>
              <a:buChar char="-"/>
              <a:tabLst>
                <a:tab pos="290513" algn="l"/>
              </a:tabLst>
              <a:defRPr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поэтапно продемонстрировать лучшие образцы работы </a:t>
            </a:r>
            <a:r>
              <a:rPr lang="ru-RU" sz="2400" dirty="0" err="1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э-Правительства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.</a:t>
            </a:r>
            <a:endParaRPr lang="en-US" sz="24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</p:txBody>
      </p:sp>
      <p:pic>
        <p:nvPicPr>
          <p:cNvPr id="16389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0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6399213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Line 13"/>
          <p:cNvSpPr>
            <a:spLocks noChangeShapeType="1"/>
          </p:cNvSpPr>
          <p:nvPr/>
        </p:nvSpPr>
        <p:spPr bwMode="auto">
          <a:xfrm>
            <a:off x="0" y="6653213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6392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7"/>
          <p:cNvPicPr>
            <a:picLocks noChangeAspect="1" noChangeArrowheads="1"/>
          </p:cNvPicPr>
          <p:nvPr/>
        </p:nvPicPr>
        <p:blipFill>
          <a:blip r:embed="rId3">
            <a:lum bright="50000" contrast="-50000"/>
          </a:blip>
          <a:srcRect/>
          <a:stretch>
            <a:fillRect/>
          </a:stretch>
        </p:blipFill>
        <p:spPr bwMode="auto">
          <a:xfrm>
            <a:off x="0" y="0"/>
            <a:ext cx="9107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44035" name="Picture 19" descr="CONT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842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20"/>
          <p:cNvSpPr txBox="1">
            <a:spLocks noChangeArrowheads="1"/>
          </p:cNvSpPr>
          <p:nvPr/>
        </p:nvSpPr>
        <p:spPr bwMode="auto">
          <a:xfrm>
            <a:off x="977900" y="215900"/>
            <a:ext cx="7480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Передовая практика</a:t>
            </a:r>
          </a:p>
        </p:txBody>
      </p:sp>
      <p:sp>
        <p:nvSpPr>
          <p:cNvPr id="44037" name="Text Box 26"/>
          <p:cNvSpPr txBox="1">
            <a:spLocks noChangeArrowheads="1"/>
          </p:cNvSpPr>
          <p:nvPr/>
        </p:nvSpPr>
        <p:spPr bwMode="auto">
          <a:xfrm>
            <a:off x="468313" y="1989138"/>
            <a:ext cx="830580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287338" algn="just">
              <a:spcBef>
                <a:spcPts val="600"/>
              </a:spcBef>
              <a:buClr>
                <a:srgbClr val="002060"/>
              </a:buClr>
              <a:buSzPct val="150000"/>
              <a:buFont typeface="Arial" charset="0"/>
              <a:buChar char="•"/>
            </a:pPr>
            <a:r>
              <a:rPr lang="ru-RU" sz="1600" b="1" i="1">
                <a:solidFill>
                  <a:srgbClr val="002060"/>
                </a:solidFill>
                <a:cs typeface="Tahoma" pitchFamily="34" charset="0"/>
              </a:rPr>
              <a:t>Полное восстановление</a:t>
            </a:r>
            <a:r>
              <a:rPr lang="ru-RU" sz="1600">
                <a:solidFill>
                  <a:srgbClr val="002060"/>
                </a:solidFill>
                <a:cs typeface="Tahoma" pitchFamily="34" charset="0"/>
              </a:rPr>
              <a:t> всех документов, данных и рабочих процессов в случае чрезвычайных происшествий.</a:t>
            </a:r>
            <a:endParaRPr lang="az-Latn-AZ" sz="1600">
              <a:solidFill>
                <a:srgbClr val="002060"/>
              </a:solidFill>
              <a:cs typeface="Tahoma" pitchFamily="34" charset="0"/>
            </a:endParaRPr>
          </a:p>
          <a:p>
            <a:pPr marL="342900" indent="-287338" algn="just">
              <a:spcBef>
                <a:spcPts val="600"/>
              </a:spcBef>
              <a:buClr>
                <a:srgbClr val="002060"/>
              </a:buClr>
              <a:buSzPct val="150000"/>
              <a:buFont typeface="Arial" charset="0"/>
              <a:buChar char="•"/>
            </a:pPr>
            <a:r>
              <a:rPr lang="ru-RU" sz="1600">
                <a:solidFill>
                  <a:srgbClr val="002060"/>
                </a:solidFill>
                <a:cs typeface="Tahoma" pitchFamily="34" charset="0"/>
              </a:rPr>
              <a:t>Предоставление пользователям </a:t>
            </a:r>
            <a:r>
              <a:rPr lang="ru-RU" sz="1600" b="1" i="1">
                <a:solidFill>
                  <a:srgbClr val="002060"/>
                </a:solidFill>
                <a:cs typeface="Tahoma" pitchFamily="34" charset="0"/>
              </a:rPr>
              <a:t>полной и обновлённой информации</a:t>
            </a:r>
            <a:r>
              <a:rPr lang="ru-RU" sz="1600">
                <a:solidFill>
                  <a:srgbClr val="002060"/>
                </a:solidFill>
                <a:cs typeface="Tahoma" pitchFamily="34" charset="0"/>
              </a:rPr>
              <a:t> (версии)</a:t>
            </a:r>
            <a:r>
              <a:rPr lang="az-Latn-AZ" sz="1600">
                <a:solidFill>
                  <a:srgbClr val="002060"/>
                </a:solidFill>
                <a:cs typeface="Tahoma" pitchFamily="34" charset="0"/>
              </a:rPr>
              <a:t>.</a:t>
            </a:r>
          </a:p>
          <a:p>
            <a:pPr marL="342900" indent="-287338" algn="just">
              <a:spcBef>
                <a:spcPts val="600"/>
              </a:spcBef>
              <a:buClr>
                <a:srgbClr val="002060"/>
              </a:buClr>
              <a:buSzPct val="150000"/>
              <a:buFont typeface="Arial" charset="0"/>
              <a:buChar char="•"/>
            </a:pPr>
            <a:r>
              <a:rPr lang="ru-RU" sz="1600">
                <a:solidFill>
                  <a:srgbClr val="002060"/>
                </a:solidFill>
                <a:cs typeface="Tahoma" pitchFamily="34" charset="0"/>
              </a:rPr>
              <a:t>Определение, защита и соблюдение </a:t>
            </a:r>
            <a:r>
              <a:rPr lang="ru-RU" sz="1600" b="1" i="1">
                <a:solidFill>
                  <a:srgbClr val="002060"/>
                </a:solidFill>
                <a:cs typeface="Tahoma" pitchFamily="34" charset="0"/>
              </a:rPr>
              <a:t>прав пользователей</a:t>
            </a:r>
            <a:r>
              <a:rPr lang="ru-RU" sz="1600">
                <a:solidFill>
                  <a:srgbClr val="002060"/>
                </a:solidFill>
                <a:cs typeface="Tahoma" pitchFamily="34" charset="0"/>
              </a:rPr>
              <a:t> на документы</a:t>
            </a:r>
            <a:r>
              <a:rPr lang="az-Latn-AZ" sz="1600">
                <a:solidFill>
                  <a:srgbClr val="002060"/>
                </a:solidFill>
                <a:cs typeface="Tahoma" pitchFamily="34" charset="0"/>
              </a:rPr>
              <a:t>.</a:t>
            </a:r>
          </a:p>
          <a:p>
            <a:pPr marL="342900" indent="-287338" algn="just">
              <a:spcBef>
                <a:spcPts val="600"/>
              </a:spcBef>
              <a:buClr>
                <a:srgbClr val="002060"/>
              </a:buClr>
              <a:buSzPct val="150000"/>
              <a:buFont typeface="Arial" charset="0"/>
              <a:buChar char="•"/>
            </a:pPr>
            <a:r>
              <a:rPr lang="ru-RU" sz="1600" b="1" i="1">
                <a:solidFill>
                  <a:srgbClr val="002060"/>
                </a:solidFill>
                <a:cs typeface="Tahoma" pitchFamily="34" charset="0"/>
              </a:rPr>
              <a:t>Быстрый поиск </a:t>
            </a:r>
            <a:r>
              <a:rPr lang="ru-RU" sz="1600">
                <a:solidFill>
                  <a:srgbClr val="002060"/>
                </a:solidFill>
                <a:cs typeface="Tahoma" pitchFamily="34" charset="0"/>
              </a:rPr>
              <a:t>документов по имеющимся данным и тексту</a:t>
            </a:r>
            <a:r>
              <a:rPr lang="az-Latn-AZ" sz="1600">
                <a:solidFill>
                  <a:srgbClr val="002060"/>
                </a:solidFill>
                <a:cs typeface="Tahoma" pitchFamily="34" charset="0"/>
              </a:rPr>
              <a:t>.</a:t>
            </a:r>
          </a:p>
          <a:p>
            <a:pPr marL="342900" indent="-287338" algn="just">
              <a:spcBef>
                <a:spcPts val="600"/>
              </a:spcBef>
              <a:buClr>
                <a:srgbClr val="002060"/>
              </a:buClr>
              <a:buSzPct val="150000"/>
              <a:buFont typeface="Arial" charset="0"/>
              <a:buChar char="•"/>
            </a:pPr>
            <a:r>
              <a:rPr lang="ru-RU" sz="1600" b="1" i="1">
                <a:solidFill>
                  <a:srgbClr val="002060"/>
                </a:solidFill>
                <a:cs typeface="Tahoma" pitchFamily="34" charset="0"/>
              </a:rPr>
              <a:t>Всеобъемлющий контроль</a:t>
            </a:r>
            <a:r>
              <a:rPr lang="ru-RU" sz="1600">
                <a:solidFill>
                  <a:srgbClr val="002060"/>
                </a:solidFill>
                <a:cs typeface="Tahoma" pitchFamily="34" charset="0"/>
              </a:rPr>
              <a:t> над процессом исполнения (исполнители, период исполнения, задержки, окончательный статус и т .д.)</a:t>
            </a:r>
            <a:r>
              <a:rPr lang="az-Latn-AZ" sz="1600">
                <a:solidFill>
                  <a:srgbClr val="002060"/>
                </a:solidFill>
                <a:cs typeface="Tahoma" pitchFamily="34" charset="0"/>
              </a:rPr>
              <a:t> </a:t>
            </a:r>
          </a:p>
          <a:p>
            <a:pPr marL="342900" indent="-287338" algn="just">
              <a:spcBef>
                <a:spcPts val="600"/>
              </a:spcBef>
              <a:buClr>
                <a:srgbClr val="002060"/>
              </a:buClr>
              <a:buSzPct val="150000"/>
              <a:buFont typeface="Arial" charset="0"/>
              <a:buChar char="•"/>
            </a:pPr>
            <a:r>
              <a:rPr lang="ru-RU" sz="1600" b="1" i="1">
                <a:solidFill>
                  <a:srgbClr val="002060"/>
                </a:solidFill>
                <a:cs typeface="Tahoma" pitchFamily="34" charset="0"/>
              </a:rPr>
              <a:t>Обеспечение безопасности документа </a:t>
            </a:r>
            <a:r>
              <a:rPr lang="ru-RU" sz="1600">
                <a:solidFill>
                  <a:srgbClr val="002060"/>
                </a:solidFill>
                <a:cs typeface="Tahoma" pitchFamily="34" charset="0"/>
              </a:rPr>
              <a:t>как внутри, так и за пределами предприятия посредством э-подписи, шифрования и услуг </a:t>
            </a:r>
            <a:r>
              <a:rPr lang="en-US" sz="1600">
                <a:solidFill>
                  <a:srgbClr val="002060"/>
                </a:solidFill>
                <a:cs typeface="Tahoma" pitchFamily="34" charset="0"/>
              </a:rPr>
              <a:t>IRM</a:t>
            </a:r>
            <a:r>
              <a:rPr lang="az-Latn-AZ" sz="1600">
                <a:solidFill>
                  <a:srgbClr val="002060"/>
                </a:solidFill>
                <a:cs typeface="Tahoma" pitchFamily="34" charset="0"/>
              </a:rPr>
              <a:t>.</a:t>
            </a:r>
          </a:p>
          <a:p>
            <a:pPr marL="342900" indent="-287338" algn="just">
              <a:spcBef>
                <a:spcPts val="600"/>
              </a:spcBef>
              <a:buClr>
                <a:srgbClr val="002060"/>
              </a:buClr>
              <a:buSzPct val="150000"/>
              <a:buFont typeface="Arial" charset="0"/>
              <a:buChar char="•"/>
            </a:pPr>
            <a:r>
              <a:rPr lang="ru-RU" sz="1600" b="1" i="1">
                <a:solidFill>
                  <a:srgbClr val="002060"/>
                </a:solidFill>
                <a:cs typeface="Tahoma" pitchFamily="34" charset="0"/>
              </a:rPr>
              <a:t>Мониторинг распределения задач, </a:t>
            </a:r>
            <a:r>
              <a:rPr lang="ru-RU" sz="1600">
                <a:solidFill>
                  <a:srgbClr val="002060"/>
                </a:solidFill>
                <a:cs typeface="Tahoma" pitchFamily="34" charset="0"/>
              </a:rPr>
              <a:t>относящихся к документам</a:t>
            </a:r>
            <a:r>
              <a:rPr lang="az-Latn-AZ" sz="1600">
                <a:solidFill>
                  <a:srgbClr val="002060"/>
                </a:solidFill>
                <a:cs typeface="Tahoma" pitchFamily="34" charset="0"/>
              </a:rPr>
              <a:t>.</a:t>
            </a:r>
          </a:p>
          <a:p>
            <a:pPr marL="342900" indent="-287338" algn="just">
              <a:spcBef>
                <a:spcPts val="600"/>
              </a:spcBef>
              <a:buClr>
                <a:srgbClr val="002060"/>
              </a:buClr>
              <a:buSzPct val="150000"/>
              <a:buFont typeface="Arial" charset="0"/>
              <a:buChar char="•"/>
            </a:pPr>
            <a:r>
              <a:rPr lang="ru-RU" sz="1600" b="1" i="1">
                <a:solidFill>
                  <a:srgbClr val="002060"/>
                </a:solidFill>
                <a:cs typeface="Tahoma" pitchFamily="34" charset="0"/>
              </a:rPr>
              <a:t>Сокращение расходов</a:t>
            </a:r>
            <a:r>
              <a:rPr lang="en-US" sz="1600">
                <a:solidFill>
                  <a:srgbClr val="002060"/>
                </a:solidFill>
                <a:cs typeface="Tahoma" pitchFamily="34" charset="0"/>
              </a:rPr>
              <a:t> </a:t>
            </a:r>
            <a:r>
              <a:rPr lang="ru-RU" sz="1600">
                <a:solidFill>
                  <a:srgbClr val="002060"/>
                </a:solidFill>
                <a:cs typeface="Tahoma" pitchFamily="34" charset="0"/>
              </a:rPr>
              <a:t>на</a:t>
            </a:r>
            <a:r>
              <a:rPr lang="en-US" sz="1600">
                <a:solidFill>
                  <a:srgbClr val="002060"/>
                </a:solidFill>
                <a:cs typeface="Tahoma" pitchFamily="34" charset="0"/>
              </a:rPr>
              <a:t> </a:t>
            </a:r>
            <a:r>
              <a:rPr lang="ru-RU" sz="1600">
                <a:solidFill>
                  <a:srgbClr val="002060"/>
                </a:solidFill>
                <a:cs typeface="Tahoma" pitchFamily="34" charset="0"/>
              </a:rPr>
              <a:t>копирование и хранение бумажных документов, а также на их доставку соответствующим адресатам</a:t>
            </a:r>
            <a:r>
              <a:rPr lang="az-Latn-AZ" sz="1600">
                <a:solidFill>
                  <a:srgbClr val="002060"/>
                </a:solidFill>
                <a:cs typeface="Tahoma" pitchFamily="34" charset="0"/>
              </a:rPr>
              <a:t>.</a:t>
            </a:r>
          </a:p>
          <a:p>
            <a:pPr marL="342900" indent="-287338" algn="just">
              <a:spcBef>
                <a:spcPts val="600"/>
              </a:spcBef>
              <a:buClr>
                <a:srgbClr val="002060"/>
              </a:buClr>
              <a:buSzPct val="150000"/>
              <a:buFont typeface="Arial" charset="0"/>
              <a:buChar char="•"/>
            </a:pPr>
            <a:r>
              <a:rPr lang="ru-RU" sz="1600">
                <a:solidFill>
                  <a:srgbClr val="002060"/>
                </a:solidFill>
                <a:cs typeface="Tahoma" pitchFamily="34" charset="0"/>
              </a:rPr>
              <a:t>Получение </a:t>
            </a:r>
            <a:r>
              <a:rPr lang="ru-RU" sz="1600" b="1" i="1">
                <a:solidFill>
                  <a:srgbClr val="002060"/>
                </a:solidFill>
                <a:cs typeface="Tahoma" pitchFamily="34" charset="0"/>
              </a:rPr>
              <a:t>точных и подробных отчётов </a:t>
            </a:r>
            <a:r>
              <a:rPr lang="ru-RU" sz="1600">
                <a:solidFill>
                  <a:srgbClr val="002060"/>
                </a:solidFill>
                <a:cs typeface="Tahoma" pitchFamily="34" charset="0"/>
              </a:rPr>
              <a:t>различных видов.</a:t>
            </a:r>
            <a:endParaRPr lang="az-Latn-AZ" sz="1600" b="1">
              <a:solidFill>
                <a:srgbClr val="002060"/>
              </a:solidFill>
              <a:cs typeface="Tahoma" pitchFamily="34" charset="0"/>
            </a:endParaRPr>
          </a:p>
        </p:txBody>
      </p:sp>
      <p:grpSp>
        <p:nvGrpSpPr>
          <p:cNvPr id="44038" name="Группа 26"/>
          <p:cNvGrpSpPr>
            <a:grpSpLocks/>
          </p:cNvGrpSpPr>
          <p:nvPr/>
        </p:nvGrpSpPr>
        <p:grpSpPr bwMode="auto">
          <a:xfrm>
            <a:off x="428625" y="1044575"/>
            <a:ext cx="8334375" cy="639763"/>
            <a:chOff x="2212423" y="1067722"/>
            <a:chExt cx="4219093" cy="639357"/>
          </a:xfrm>
        </p:grpSpPr>
        <p:sp>
          <p:nvSpPr>
            <p:cNvPr id="36" name="Скругленный прямоугольник 27"/>
            <p:cNvSpPr/>
            <p:nvPr/>
          </p:nvSpPr>
          <p:spPr>
            <a:xfrm>
              <a:off x="2212423" y="1067722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7" name="Скругленный прямоугольник 4"/>
            <p:cNvSpPr/>
            <p:nvPr/>
          </p:nvSpPr>
          <p:spPr>
            <a:xfrm>
              <a:off x="3964351" y="1101039"/>
              <a:ext cx="2435823" cy="575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cs typeface="Arial" pitchFamily="34" charset="0"/>
                </a:rPr>
                <a:t>                                  </a:t>
              </a:r>
              <a:endParaRPr lang="ru-RU" sz="1200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sp>
        <p:nvSpPr>
          <p:cNvPr id="44039" name="TextBox 30"/>
          <p:cNvSpPr txBox="1">
            <a:spLocks noChangeArrowheads="1"/>
          </p:cNvSpPr>
          <p:nvPr/>
        </p:nvSpPr>
        <p:spPr bwMode="auto">
          <a:xfrm>
            <a:off x="381000" y="1243013"/>
            <a:ext cx="1095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z-Latn-AZ" sz="1400" b="1">
                <a:solidFill>
                  <a:srgbClr val="002060"/>
                </a:solidFill>
                <a:cs typeface="Arial" charset="0"/>
              </a:rPr>
              <a:t>2010</a:t>
            </a:r>
            <a:r>
              <a:rPr lang="en-US" sz="1400" b="1">
                <a:solidFill>
                  <a:srgbClr val="002060"/>
                </a:solidFill>
                <a:cs typeface="Arial" charset="0"/>
              </a:rPr>
              <a:t>-20</a:t>
            </a:r>
            <a:r>
              <a:rPr lang="az-Latn-AZ" sz="1400" b="1">
                <a:solidFill>
                  <a:srgbClr val="002060"/>
                </a:solidFill>
                <a:cs typeface="Arial" charset="0"/>
              </a:rPr>
              <a:t>1</a:t>
            </a:r>
            <a:r>
              <a:rPr lang="en-US" sz="1400" b="1">
                <a:solidFill>
                  <a:srgbClr val="002060"/>
                </a:solidFill>
                <a:cs typeface="Arial" charset="0"/>
              </a:rPr>
              <a:t>3</a:t>
            </a:r>
            <a:endParaRPr lang="ru-RU" sz="1400"/>
          </a:p>
        </p:txBody>
      </p:sp>
      <p:sp>
        <p:nvSpPr>
          <p:cNvPr id="44040" name="TextBox 31"/>
          <p:cNvSpPr txBox="1">
            <a:spLocks noChangeArrowheads="1"/>
          </p:cNvSpPr>
          <p:nvPr/>
        </p:nvSpPr>
        <p:spPr bwMode="auto">
          <a:xfrm>
            <a:off x="2428875" y="1062038"/>
            <a:ext cx="65690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  <a:cs typeface="Arial" charset="0"/>
              </a:rPr>
              <a:t>Система управления электронными документами для э-Правительства</a:t>
            </a:r>
            <a:endParaRPr lang="en-US" b="1">
              <a:solidFill>
                <a:srgbClr val="002060"/>
              </a:solidFill>
            </a:endParaRPr>
          </a:p>
        </p:txBody>
      </p:sp>
      <p:grpSp>
        <p:nvGrpSpPr>
          <p:cNvPr id="44041" name="Группа 15"/>
          <p:cNvGrpSpPr>
            <a:grpSpLocks/>
          </p:cNvGrpSpPr>
          <p:nvPr/>
        </p:nvGrpSpPr>
        <p:grpSpPr bwMode="auto">
          <a:xfrm>
            <a:off x="1547813" y="1019175"/>
            <a:ext cx="760412" cy="674688"/>
            <a:chOff x="1043608" y="4221088"/>
            <a:chExt cx="760412" cy="722312"/>
          </a:xfrm>
        </p:grpSpPr>
        <p:pic>
          <p:nvPicPr>
            <p:cNvPr id="44046" name="Picture 3" descr="C:\Documents and Settings\Администратор\Рабочий стол\sinprez\tax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43608" y="4221088"/>
              <a:ext cx="760412" cy="722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7" name="Рисунок 17" descr="2012110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57894" y="4255000"/>
              <a:ext cx="722377" cy="659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4042" name="Picture 10" descr="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24750" y="6438900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3" descr="C:\Users\Imran Yusubov\Desktop\Presentation files\emc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1600" y="6381750"/>
            <a:ext cx="101441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4" name="Line 13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4045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7"/>
          <p:cNvPicPr>
            <a:picLocks noChangeAspect="1" noChangeArrowheads="1"/>
          </p:cNvPicPr>
          <p:nvPr/>
        </p:nvPicPr>
        <p:blipFill>
          <a:blip r:embed="rId2">
            <a:lum bright="50000" contrast="-50000"/>
          </a:blip>
          <a:srcRect/>
          <a:stretch>
            <a:fillRect/>
          </a:stretch>
        </p:blipFill>
        <p:spPr bwMode="auto">
          <a:xfrm>
            <a:off x="0" y="0"/>
            <a:ext cx="9107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46083" name="Picture 19" descr="CONT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842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20"/>
          <p:cNvSpPr txBox="1">
            <a:spLocks noChangeArrowheads="1"/>
          </p:cNvSpPr>
          <p:nvPr/>
        </p:nvSpPr>
        <p:spPr bwMode="auto">
          <a:xfrm>
            <a:off x="977900" y="215900"/>
            <a:ext cx="7480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Передовая практика</a:t>
            </a:r>
          </a:p>
        </p:txBody>
      </p:sp>
      <p:grpSp>
        <p:nvGrpSpPr>
          <p:cNvPr id="46085" name="Группа 26"/>
          <p:cNvGrpSpPr>
            <a:grpSpLocks/>
          </p:cNvGrpSpPr>
          <p:nvPr/>
        </p:nvGrpSpPr>
        <p:grpSpPr bwMode="auto">
          <a:xfrm>
            <a:off x="428625" y="946150"/>
            <a:ext cx="8334375" cy="639763"/>
            <a:chOff x="2212423" y="1067722"/>
            <a:chExt cx="4219093" cy="639357"/>
          </a:xfrm>
        </p:grpSpPr>
        <p:sp>
          <p:nvSpPr>
            <p:cNvPr id="10" name="Скругленный прямоугольник 27"/>
            <p:cNvSpPr/>
            <p:nvPr/>
          </p:nvSpPr>
          <p:spPr>
            <a:xfrm>
              <a:off x="2212423" y="1067722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3964351" y="1101039"/>
              <a:ext cx="2435823" cy="575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cs typeface="Arial" pitchFamily="34" charset="0"/>
                </a:rPr>
                <a:t>                                  </a:t>
              </a:r>
              <a:endParaRPr lang="ru-RU" sz="1200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sp>
        <p:nvSpPr>
          <p:cNvPr id="46086" name="TextBox 30"/>
          <p:cNvSpPr txBox="1">
            <a:spLocks noChangeArrowheads="1"/>
          </p:cNvSpPr>
          <p:nvPr/>
        </p:nvSpPr>
        <p:spPr bwMode="auto">
          <a:xfrm>
            <a:off x="381000" y="1090613"/>
            <a:ext cx="1095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z-Latn-AZ" sz="1400" b="1">
                <a:solidFill>
                  <a:srgbClr val="002060"/>
                </a:solidFill>
                <a:cs typeface="Arial" charset="0"/>
              </a:rPr>
              <a:t>20</a:t>
            </a:r>
            <a:r>
              <a:rPr lang="en-US" sz="1400" b="1">
                <a:solidFill>
                  <a:srgbClr val="002060"/>
                </a:solidFill>
                <a:cs typeface="Arial" charset="0"/>
              </a:rPr>
              <a:t>0</a:t>
            </a:r>
            <a:r>
              <a:rPr lang="ru-RU" sz="1400" b="1">
                <a:solidFill>
                  <a:srgbClr val="002060"/>
                </a:solidFill>
                <a:cs typeface="Arial" charset="0"/>
              </a:rPr>
              <a:t>8</a:t>
            </a:r>
            <a:r>
              <a:rPr lang="en-US" sz="1400" b="1">
                <a:solidFill>
                  <a:srgbClr val="002060"/>
                </a:solidFill>
                <a:cs typeface="Arial" charset="0"/>
              </a:rPr>
              <a:t>-20</a:t>
            </a:r>
            <a:r>
              <a:rPr lang="ru-RU" sz="1400" b="1">
                <a:solidFill>
                  <a:srgbClr val="002060"/>
                </a:solidFill>
                <a:cs typeface="Arial" charset="0"/>
              </a:rPr>
              <a:t>09</a:t>
            </a:r>
            <a:endParaRPr lang="ru-RU" sz="1400"/>
          </a:p>
        </p:txBody>
      </p:sp>
      <p:sp>
        <p:nvSpPr>
          <p:cNvPr id="46087" name="TextBox 31"/>
          <p:cNvSpPr txBox="1">
            <a:spLocks noChangeArrowheads="1"/>
          </p:cNvSpPr>
          <p:nvPr/>
        </p:nvSpPr>
        <p:spPr bwMode="auto">
          <a:xfrm>
            <a:off x="2627313" y="908050"/>
            <a:ext cx="63706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Географическая информационная и навигационная система Азербайджана</a:t>
            </a:r>
            <a:r>
              <a:rPr lang="en-US" b="1">
                <a:solidFill>
                  <a:srgbClr val="002060"/>
                </a:solidFill>
              </a:rPr>
              <a:t> </a:t>
            </a:r>
            <a:r>
              <a:rPr lang="az-Latn-AZ" b="1">
                <a:solidFill>
                  <a:srgbClr val="002060"/>
                </a:solidFill>
              </a:rPr>
              <a:t>- </a:t>
            </a:r>
            <a:r>
              <a:rPr lang="en-US" b="1">
                <a:solidFill>
                  <a:srgbClr val="002060"/>
                </a:solidFill>
              </a:rPr>
              <a:t>Gomap.az</a:t>
            </a:r>
            <a:endParaRPr lang="ru-RU">
              <a:solidFill>
                <a:srgbClr val="002060"/>
              </a:solidFill>
            </a:endParaRPr>
          </a:p>
        </p:txBody>
      </p:sp>
      <p:pic>
        <p:nvPicPr>
          <p:cNvPr id="46088" name="Picture 10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6470650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Line 13"/>
          <p:cNvSpPr>
            <a:spLocks noChangeShapeType="1"/>
          </p:cNvSpPr>
          <p:nvPr/>
        </p:nvSpPr>
        <p:spPr bwMode="auto">
          <a:xfrm>
            <a:off x="0" y="6453188"/>
            <a:ext cx="91440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6090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2" descr="C:\Documents and Settings\Администратор\Рабочий стол\sinprez\gomap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7813" y="946150"/>
            <a:ext cx="7429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142875" y="1355725"/>
            <a:ext cx="896620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latin typeface="Arial" pitchFamily="34" charset="0"/>
                <a:ea typeface="ヒラギノ角ゴ Pro W3" charset="-128"/>
                <a:cs typeface="+mn-cs"/>
              </a:rPr>
              <a:t> </a:t>
            </a:r>
          </a:p>
          <a:p>
            <a:pPr>
              <a:defRPr/>
            </a:pPr>
            <a:r>
              <a:rPr lang="ru-RU" sz="1400" b="1" i="1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Осуществление проекта привело к возникновению </a:t>
            </a:r>
            <a:r>
              <a:rPr lang="ru-RU" sz="1400" b="1" i="1" dirty="0" err="1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веб-ресурса</a:t>
            </a:r>
            <a:r>
              <a:rPr lang="ru-RU" sz="1400" b="1" i="1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 </a:t>
            </a:r>
            <a:r>
              <a:rPr lang="ru-RU" sz="1400" b="1" i="1" u="sng" dirty="0" err="1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  <a:hlinkClick r:id="rId7"/>
              </a:rPr>
              <a:t>www.GoMap.Az</a:t>
            </a:r>
            <a:r>
              <a:rPr lang="ru-RU" sz="1400" b="1" i="1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, который представляет собой портал, охватывающий следующий набор </a:t>
            </a:r>
            <a:r>
              <a:rPr lang="ru-RU" sz="1400" b="1" i="1" dirty="0" err="1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онлайн-услуг</a:t>
            </a:r>
            <a:r>
              <a:rPr lang="ru-RU" sz="1400" b="1" i="1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:</a:t>
            </a:r>
            <a:endParaRPr lang="en-US" sz="1400" b="1" i="1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>
              <a:defRPr/>
            </a:pPr>
            <a:endParaRPr lang="ru-RU" sz="14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266700" indent="-26670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интерактивная подробная карта страны;</a:t>
            </a:r>
          </a:p>
          <a:p>
            <a:pPr marL="266700" indent="-26670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мультимедийный модуль «Info», предоставляющий текстовую, графическую, аудио и видео-</a:t>
            </a:r>
            <a:endParaRPr lang="en-US" sz="14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266700" indent="-26670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информацию о крупных географических объектах страны;</a:t>
            </a:r>
          </a:p>
          <a:p>
            <a:pPr marL="266700" indent="-26670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система с возможностями аналитического поиска текста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;</a:t>
            </a:r>
            <a:endParaRPr lang="ru-RU" sz="14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266700" indent="-26670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система с возможностями прокладки оптимального маршрута</a:t>
            </a:r>
            <a:r>
              <a:rPr lang="en-US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; </a:t>
            </a:r>
            <a:endParaRPr lang="ru-RU" sz="14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marL="266700" indent="-26670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система, предоставляющая пользователю возможность авторизации и ввода информации в систему;</a:t>
            </a:r>
          </a:p>
          <a:p>
            <a:pPr marL="266700" indent="-26670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новостная и развлекательная система.</a:t>
            </a:r>
          </a:p>
          <a:p>
            <a:pPr>
              <a:defRPr/>
            </a:pPr>
            <a:r>
              <a:rPr lang="ru-RU" sz="1400" dirty="0">
                <a:latin typeface="Arial" pitchFamily="34" charset="0"/>
                <a:ea typeface="ヒラギノ角ゴ Pro W3" charset="-128"/>
                <a:cs typeface="+mn-cs"/>
              </a:rPr>
              <a:t> </a:t>
            </a:r>
          </a:p>
          <a:p>
            <a:pPr>
              <a:defRPr/>
            </a:pPr>
            <a:r>
              <a:rPr lang="ru-RU" sz="1400" b="1" i="1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При реализации проекта были использованы высокие технологии и ноу-хау, в том числе: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технология сбора, валидации и преобразования географических данных, что позволяет создать базу</a:t>
            </a:r>
            <a:endParaRPr lang="en-US" sz="14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данных географических объектов страны за минимально короткое время;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создание модулей высокоточных интерактивных карт, использующихся в режиме 24 часа в сутки/</a:t>
            </a:r>
            <a:endParaRPr lang="en-US" sz="14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     7дней в неделю/365 дней в году;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массовая загрузка любой текстовой или мультимедийной информации, приготовленной в системных</a:t>
            </a:r>
            <a:endParaRPr lang="en-US" sz="1400" dirty="0">
              <a:solidFill>
                <a:srgbClr val="002060"/>
              </a:solidFill>
              <a:latin typeface="Arial" pitchFamily="34" charset="0"/>
              <a:ea typeface="ヒラギノ角ゴ Pro W3" charset="-128"/>
              <a:cs typeface="+mn-cs"/>
            </a:endParaRP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файлах и папках, в систему;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возможность быстрого поиска объектов, используя текстовую информацию, даже в случае ввода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данных с ошибками и в режиме смешанных языков в едином модуле;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разработка особого скоростного алгоритма для нахождения оптимального маршрута;</a:t>
            </a:r>
          </a:p>
          <a:p>
            <a:pPr indent="26670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система пользовательского управления потоком данных.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7"/>
          <p:cNvPicPr>
            <a:picLocks noChangeAspect="1" noChangeArrowheads="1"/>
          </p:cNvPicPr>
          <p:nvPr/>
        </p:nvPicPr>
        <p:blipFill>
          <a:blip r:embed="rId2">
            <a:lum bright="50000" contrast="-50000"/>
          </a:blip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47108" name="Picture 19" descr="CONT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842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20"/>
          <p:cNvSpPr txBox="1">
            <a:spLocks noChangeArrowheads="1"/>
          </p:cNvSpPr>
          <p:nvPr/>
        </p:nvSpPr>
        <p:spPr bwMode="auto">
          <a:xfrm>
            <a:off x="977900" y="215900"/>
            <a:ext cx="7480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Передовая практика</a:t>
            </a:r>
          </a:p>
        </p:txBody>
      </p:sp>
      <p:sp>
        <p:nvSpPr>
          <p:cNvPr id="47110" name="Text Box 26"/>
          <p:cNvSpPr txBox="1">
            <a:spLocks noChangeArrowheads="1"/>
          </p:cNvSpPr>
          <p:nvPr/>
        </p:nvSpPr>
        <p:spPr bwMode="auto">
          <a:xfrm>
            <a:off x="395288" y="1941513"/>
            <a:ext cx="8305800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4163" indent="-284163">
              <a:spcAft>
                <a:spcPts val="600"/>
              </a:spcAft>
              <a:buFont typeface="Arial" charset="0"/>
              <a:buChar char="•"/>
            </a:pPr>
            <a:r>
              <a:rPr lang="ru-RU" sz="1600">
                <a:solidFill>
                  <a:srgbClr val="002060"/>
                </a:solidFill>
              </a:rPr>
              <a:t>разработка действий оперативного сбора;</a:t>
            </a:r>
            <a:endParaRPr lang="en-US" sz="1600">
              <a:solidFill>
                <a:srgbClr val="002060"/>
              </a:solidFill>
            </a:endParaRPr>
          </a:p>
          <a:p>
            <a:pPr marL="284163" indent="-284163">
              <a:spcAft>
                <a:spcPts val="600"/>
              </a:spcAft>
              <a:buFont typeface="Arial" charset="0"/>
              <a:buChar char="•"/>
            </a:pPr>
            <a:r>
              <a:rPr lang="ru-RU" sz="1600">
                <a:solidFill>
                  <a:srgbClr val="002060"/>
                </a:solidFill>
              </a:rPr>
              <a:t>автоматизация анализа показателей социально-экономического развития путём внедрения технологий</a:t>
            </a:r>
            <a:r>
              <a:rPr lang="en-US" sz="1600">
                <a:solidFill>
                  <a:srgbClr val="002060"/>
                </a:solidFill>
              </a:rPr>
              <a:t> BI;</a:t>
            </a:r>
          </a:p>
          <a:p>
            <a:pPr marL="284163" indent="-284163">
              <a:spcAft>
                <a:spcPts val="600"/>
              </a:spcAft>
              <a:buFont typeface="Arial" charset="0"/>
              <a:buChar char="•"/>
            </a:pPr>
            <a:r>
              <a:rPr lang="ru-RU" sz="1600">
                <a:solidFill>
                  <a:srgbClr val="002060"/>
                </a:solidFill>
              </a:rPr>
              <a:t>визуализация информации и разработка механизма для быстрого принятия решений</a:t>
            </a:r>
            <a:r>
              <a:rPr lang="en-US" sz="1600">
                <a:solidFill>
                  <a:srgbClr val="002060"/>
                </a:solidFill>
              </a:rPr>
              <a:t>;</a:t>
            </a:r>
          </a:p>
          <a:p>
            <a:pPr marL="284163" indent="-284163">
              <a:spcAft>
                <a:spcPts val="600"/>
              </a:spcAft>
              <a:buFont typeface="Arial" charset="0"/>
              <a:buChar char="•"/>
            </a:pPr>
            <a:r>
              <a:rPr lang="ru-RU" sz="1600">
                <a:solidFill>
                  <a:srgbClr val="002060"/>
                </a:solidFill>
              </a:rPr>
              <a:t>рост эффективности механизма государственного управления, открытость и прозрачность информации</a:t>
            </a:r>
            <a:r>
              <a:rPr lang="en-US" sz="1600">
                <a:solidFill>
                  <a:srgbClr val="002060"/>
                </a:solidFill>
              </a:rPr>
              <a:t>;</a:t>
            </a:r>
          </a:p>
          <a:p>
            <a:pPr marL="284163" indent="-284163">
              <a:spcAft>
                <a:spcPts val="600"/>
              </a:spcAft>
              <a:buFont typeface="Arial" charset="0"/>
              <a:buChar char="•"/>
            </a:pPr>
            <a:r>
              <a:rPr lang="ru-RU" sz="1600">
                <a:solidFill>
                  <a:srgbClr val="002060"/>
                </a:solidFill>
              </a:rPr>
              <a:t>развитие отношений между населением, бизнес-структурами и органами государственного управления</a:t>
            </a:r>
            <a:r>
              <a:rPr lang="en-US" sz="1600">
                <a:solidFill>
                  <a:srgbClr val="002060"/>
                </a:solidFill>
              </a:rPr>
              <a:t>;</a:t>
            </a:r>
          </a:p>
          <a:p>
            <a:pPr marL="284163" indent="-284163">
              <a:spcAft>
                <a:spcPts val="600"/>
              </a:spcAft>
              <a:buFont typeface="Arial" charset="0"/>
              <a:buChar char="•"/>
            </a:pPr>
            <a:r>
              <a:rPr lang="ru-RU" sz="1600">
                <a:solidFill>
                  <a:srgbClr val="002060"/>
                </a:solidFill>
              </a:rPr>
              <a:t>контроль над улучшением реализации решений, относящихся к нормативам социально-экономического развития</a:t>
            </a:r>
            <a:r>
              <a:rPr lang="en-US" sz="1600">
                <a:solidFill>
                  <a:srgbClr val="002060"/>
                </a:solidFill>
              </a:rPr>
              <a:t>;</a:t>
            </a:r>
          </a:p>
          <a:p>
            <a:pPr marL="284163" indent="-284163">
              <a:spcAft>
                <a:spcPts val="600"/>
              </a:spcAft>
              <a:buFont typeface="Arial" charset="0"/>
              <a:buChar char="•"/>
            </a:pPr>
            <a:r>
              <a:rPr lang="ru-RU" sz="1600">
                <a:solidFill>
                  <a:srgbClr val="002060"/>
                </a:solidFill>
              </a:rPr>
              <a:t>предоставление возможности прогнозирования тенденций социально-экономического развития регионов путём внедрения технологии </a:t>
            </a:r>
            <a:r>
              <a:rPr lang="en-US" sz="1600">
                <a:solidFill>
                  <a:srgbClr val="002060"/>
                </a:solidFill>
              </a:rPr>
              <a:t>Microsoft BI. </a:t>
            </a:r>
          </a:p>
        </p:txBody>
      </p:sp>
      <p:grpSp>
        <p:nvGrpSpPr>
          <p:cNvPr id="47111" name="Группа 75"/>
          <p:cNvGrpSpPr>
            <a:grpSpLocks/>
          </p:cNvGrpSpPr>
          <p:nvPr/>
        </p:nvGrpSpPr>
        <p:grpSpPr bwMode="auto">
          <a:xfrm>
            <a:off x="381000" y="1014413"/>
            <a:ext cx="8382000" cy="639762"/>
            <a:chOff x="26655" y="1066789"/>
            <a:chExt cx="4219093" cy="639357"/>
          </a:xfrm>
        </p:grpSpPr>
        <p:sp>
          <p:nvSpPr>
            <p:cNvPr id="43" name="Скругленный прямоугольник 62"/>
            <p:cNvSpPr/>
            <p:nvPr/>
          </p:nvSpPr>
          <p:spPr>
            <a:xfrm>
              <a:off x="26655" y="1066789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4" name="Скругленный прямоугольник 4"/>
            <p:cNvSpPr/>
            <p:nvPr/>
          </p:nvSpPr>
          <p:spPr>
            <a:xfrm>
              <a:off x="1100606" y="1085827"/>
              <a:ext cx="3068431" cy="5774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anchor="ctr"/>
            <a:lstStyle/>
            <a:p>
              <a:pPr>
                <a:defRPr/>
              </a:pPr>
              <a:r>
                <a:rPr lang="ru-RU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Аналитическая информационная система для социально-экономического развития регионов</a:t>
              </a:r>
              <a:endParaRPr lang="ru-RU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7112" name="TextBox 53"/>
          <p:cNvSpPr txBox="1">
            <a:spLocks noChangeArrowheads="1"/>
          </p:cNvSpPr>
          <p:nvPr/>
        </p:nvSpPr>
        <p:spPr bwMode="auto">
          <a:xfrm>
            <a:off x="352425" y="1190625"/>
            <a:ext cx="1047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002060"/>
                </a:solidFill>
                <a:cs typeface="Arial" charset="0"/>
              </a:rPr>
              <a:t>20</a:t>
            </a:r>
            <a:r>
              <a:rPr lang="ru-RU" sz="1400" b="1">
                <a:solidFill>
                  <a:srgbClr val="002060"/>
                </a:solidFill>
                <a:cs typeface="Arial" charset="0"/>
              </a:rPr>
              <a:t>06</a:t>
            </a:r>
            <a:r>
              <a:rPr lang="en-US" sz="1400" b="1">
                <a:solidFill>
                  <a:srgbClr val="002060"/>
                </a:solidFill>
                <a:cs typeface="Arial" charset="0"/>
              </a:rPr>
              <a:t>-20</a:t>
            </a:r>
            <a:r>
              <a:rPr lang="ru-RU" sz="1400" b="1">
                <a:solidFill>
                  <a:srgbClr val="002060"/>
                </a:solidFill>
                <a:cs typeface="Arial" charset="0"/>
              </a:rPr>
              <a:t>07</a:t>
            </a:r>
            <a:endParaRPr lang="ru-RU" sz="140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47113" name="Picture 3" descr="C:\Documents and Settings\Администратор\Рабочий стол\sinprez\riai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6213" y="1020763"/>
            <a:ext cx="954087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Рисунок 12" descr="Microsoft_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" y="6381750"/>
            <a:ext cx="15113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10" descr="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24750" y="6438900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Line 13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7"/>
          <p:cNvPicPr>
            <a:picLocks noChangeAspect="1" noChangeArrowheads="1"/>
          </p:cNvPicPr>
          <p:nvPr/>
        </p:nvPicPr>
        <p:blipFill>
          <a:blip r:embed="rId3">
            <a:lum bright="50000" contrast="-50000"/>
          </a:blip>
          <a:srcRect/>
          <a:stretch>
            <a:fillRect/>
          </a:stretch>
        </p:blipFill>
        <p:spPr bwMode="auto">
          <a:xfrm>
            <a:off x="0" y="-1270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0" y="-25400"/>
            <a:ext cx="9144000" cy="9144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48131" name="Picture 10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6400800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Line 13"/>
          <p:cNvSpPr>
            <a:spLocks noChangeShapeType="1"/>
          </p:cNvSpPr>
          <p:nvPr/>
        </p:nvSpPr>
        <p:spPr bwMode="auto">
          <a:xfrm>
            <a:off x="0" y="6654800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8133" name="Picture 19" descr="CONTE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25400"/>
            <a:ext cx="8842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20"/>
          <p:cNvSpPr txBox="1">
            <a:spLocks noChangeArrowheads="1"/>
          </p:cNvSpPr>
          <p:nvPr/>
        </p:nvSpPr>
        <p:spPr bwMode="auto">
          <a:xfrm>
            <a:off x="977900" y="190500"/>
            <a:ext cx="7480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Передовая практика</a:t>
            </a:r>
          </a:p>
        </p:txBody>
      </p:sp>
      <p:sp>
        <p:nvSpPr>
          <p:cNvPr id="48135" name="Text Box 26"/>
          <p:cNvSpPr txBox="1">
            <a:spLocks noChangeArrowheads="1"/>
          </p:cNvSpPr>
          <p:nvPr/>
        </p:nvSpPr>
        <p:spPr bwMode="auto">
          <a:xfrm>
            <a:off x="381000" y="1828800"/>
            <a:ext cx="8548688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600" b="1" u="sng">
              <a:solidFill>
                <a:srgbClr val="002060"/>
              </a:solidFill>
            </a:endParaRPr>
          </a:p>
          <a:p>
            <a:r>
              <a:rPr lang="ru-RU" sz="1600">
                <a:solidFill>
                  <a:srgbClr val="002060"/>
                </a:solidFill>
              </a:rPr>
              <a:t>Решение для э-Подписи от </a:t>
            </a:r>
            <a:r>
              <a:rPr lang="en-US" sz="1600">
                <a:solidFill>
                  <a:srgbClr val="002060"/>
                </a:solidFill>
              </a:rPr>
              <a:t>SINAM</a:t>
            </a:r>
            <a:r>
              <a:rPr lang="ru-RU" sz="1600">
                <a:solidFill>
                  <a:srgbClr val="002060"/>
                </a:solidFill>
              </a:rPr>
              <a:t> на основе инфраструктуры открытых ключей было интегрировано в каждое его решение для программного обеспечения, что позволило сделать передачу данных для любого решения безопасной и надёжной.</a:t>
            </a:r>
            <a:endParaRPr lang="en-US" sz="1600">
              <a:solidFill>
                <a:srgbClr val="002060"/>
              </a:solidFill>
            </a:endParaRPr>
          </a:p>
          <a:p>
            <a:endParaRPr lang="en-US" sz="1600">
              <a:solidFill>
                <a:srgbClr val="002060"/>
              </a:solidFill>
            </a:endParaRPr>
          </a:p>
          <a:p>
            <a:r>
              <a:rPr lang="ru-RU" sz="1600">
                <a:solidFill>
                  <a:srgbClr val="002060"/>
                </a:solidFill>
              </a:rPr>
              <a:t>Решения для э-Подписи на основе инфраструктуры открытых ключей представляют собой комплекс программного обеспечения, включая электронную подпись и шифрование, обеспечивающие безопасность информационных систем, а также другие решения в электронной среде. Сегодня комплекс программного обеспечения расширяется блоками, предназначенными для внедрения в различных областях, как результат целенаправленной</a:t>
            </a:r>
            <a:r>
              <a:rPr lang="ru-RU" sz="1600">
                <a:solidFill>
                  <a:srgbClr val="FF0000"/>
                </a:solidFill>
              </a:rPr>
              <a:t> </a:t>
            </a:r>
            <a:r>
              <a:rPr lang="ru-RU" sz="1600">
                <a:solidFill>
                  <a:srgbClr val="002060"/>
                </a:solidFill>
              </a:rPr>
              <a:t>работы выполняемой компанией </a:t>
            </a:r>
            <a:r>
              <a:rPr lang="en-US" sz="1600">
                <a:solidFill>
                  <a:srgbClr val="002060"/>
                </a:solidFill>
              </a:rPr>
              <a:t>SINAM </a:t>
            </a:r>
            <a:r>
              <a:rPr lang="ru-RU" sz="1600">
                <a:solidFill>
                  <a:srgbClr val="002060"/>
                </a:solidFill>
              </a:rPr>
              <a:t>с 2005-го года.</a:t>
            </a:r>
            <a:endParaRPr lang="en-US" sz="1600">
              <a:solidFill>
                <a:srgbClr val="002060"/>
              </a:solidFill>
            </a:endParaRPr>
          </a:p>
          <a:p>
            <a:endParaRPr lang="en-US" sz="1600">
              <a:solidFill>
                <a:srgbClr val="002060"/>
              </a:solidFill>
            </a:endParaRPr>
          </a:p>
          <a:p>
            <a:r>
              <a:rPr lang="ru-RU" sz="1600">
                <a:solidFill>
                  <a:srgbClr val="002060"/>
                </a:solidFill>
              </a:rPr>
              <a:t>Решения для э-подписи были подготовлены на основе многочисленных криптографических алгоритмов и правил, установленных международными стандартами, основываясь на принципах технологии открытых ключей. Комплекс включает в себя </a:t>
            </a:r>
            <a:r>
              <a:rPr lang="ru-RU" sz="1600" b="1">
                <a:solidFill>
                  <a:srgbClr val="002060"/>
                </a:solidFill>
              </a:rPr>
              <a:t>центр сертификации, </a:t>
            </a:r>
            <a:r>
              <a:rPr lang="en-US" sz="1600" b="1">
                <a:solidFill>
                  <a:srgbClr val="002060"/>
                </a:solidFill>
              </a:rPr>
              <a:t> </a:t>
            </a:r>
            <a:r>
              <a:rPr lang="ru-RU" sz="1600" b="1">
                <a:solidFill>
                  <a:srgbClr val="002060"/>
                </a:solidFill>
              </a:rPr>
              <a:t>средства</a:t>
            </a:r>
            <a:r>
              <a:rPr lang="ru-RU" sz="1600" b="1">
                <a:solidFill>
                  <a:srgbClr val="FF0000"/>
                </a:solidFill>
              </a:rPr>
              <a:t> </a:t>
            </a:r>
            <a:r>
              <a:rPr lang="ru-RU" sz="1600" b="1">
                <a:solidFill>
                  <a:srgbClr val="002060"/>
                </a:solidFill>
              </a:rPr>
              <a:t>электронной подписи, пакет многофункциональной библиотеки для электронной подписи и шифрование</a:t>
            </a:r>
            <a:r>
              <a:rPr lang="ru-RU" sz="1600">
                <a:solidFill>
                  <a:srgbClr val="002060"/>
                </a:solidFill>
              </a:rPr>
              <a:t>.</a:t>
            </a:r>
            <a:r>
              <a:rPr lang="en-US" sz="1600" b="1">
                <a:solidFill>
                  <a:srgbClr val="002060"/>
                </a:solidFill>
              </a:rPr>
              <a:t> </a:t>
            </a:r>
          </a:p>
        </p:txBody>
      </p:sp>
      <p:grpSp>
        <p:nvGrpSpPr>
          <p:cNvPr id="48136" name="Группа 18"/>
          <p:cNvGrpSpPr>
            <a:grpSpLocks/>
          </p:cNvGrpSpPr>
          <p:nvPr/>
        </p:nvGrpSpPr>
        <p:grpSpPr bwMode="auto">
          <a:xfrm>
            <a:off x="533400" y="977900"/>
            <a:ext cx="8220075" cy="639763"/>
            <a:chOff x="2212423" y="1080414"/>
            <a:chExt cx="4219093" cy="639357"/>
          </a:xfrm>
        </p:grpSpPr>
        <p:sp>
          <p:nvSpPr>
            <p:cNvPr id="27" name="Скругленный прямоугольник 19"/>
            <p:cNvSpPr/>
            <p:nvPr/>
          </p:nvSpPr>
          <p:spPr>
            <a:xfrm>
              <a:off x="2212423" y="1080414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3964267" y="1101039"/>
              <a:ext cx="2435471" cy="5758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cs typeface="Arial" pitchFamily="34" charset="0"/>
                </a:rPr>
                <a:t>                                  </a:t>
              </a:r>
              <a:endParaRPr lang="ru-RU" sz="1200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sp>
        <p:nvSpPr>
          <p:cNvPr id="48137" name="TextBox 22"/>
          <p:cNvSpPr txBox="1">
            <a:spLocks noChangeArrowheads="1"/>
          </p:cNvSpPr>
          <p:nvPr/>
        </p:nvSpPr>
        <p:spPr bwMode="auto">
          <a:xfrm>
            <a:off x="514350" y="1135063"/>
            <a:ext cx="1039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z-Latn-AZ" sz="1400" b="1">
                <a:solidFill>
                  <a:srgbClr val="002060"/>
                </a:solidFill>
                <a:cs typeface="Arial" charset="0"/>
              </a:rPr>
              <a:t>200</a:t>
            </a:r>
            <a:r>
              <a:rPr lang="ru-RU" sz="1400" b="1">
                <a:solidFill>
                  <a:srgbClr val="002060"/>
                </a:solidFill>
                <a:cs typeface="Arial" charset="0"/>
              </a:rPr>
              <a:t>9</a:t>
            </a:r>
            <a:r>
              <a:rPr lang="en-US" sz="1400" b="1">
                <a:solidFill>
                  <a:srgbClr val="002060"/>
                </a:solidFill>
                <a:cs typeface="Arial" charset="0"/>
              </a:rPr>
              <a:t>-20</a:t>
            </a:r>
            <a:r>
              <a:rPr lang="az-Latn-AZ" sz="1400" b="1">
                <a:solidFill>
                  <a:srgbClr val="002060"/>
                </a:solidFill>
                <a:cs typeface="Arial" charset="0"/>
              </a:rPr>
              <a:t>1</a:t>
            </a:r>
            <a:r>
              <a:rPr lang="ru-RU" sz="1400" b="1">
                <a:solidFill>
                  <a:srgbClr val="002060"/>
                </a:solidFill>
                <a:cs typeface="Arial" charset="0"/>
              </a:rPr>
              <a:t>2</a:t>
            </a:r>
            <a:endParaRPr lang="ru-RU" sz="1400"/>
          </a:p>
        </p:txBody>
      </p:sp>
      <p:sp>
        <p:nvSpPr>
          <p:cNvPr id="48138" name="TextBox 23"/>
          <p:cNvSpPr txBox="1">
            <a:spLocks noChangeArrowheads="1"/>
          </p:cNvSpPr>
          <p:nvPr/>
        </p:nvSpPr>
        <p:spPr bwMode="auto">
          <a:xfrm>
            <a:off x="2371725" y="1069975"/>
            <a:ext cx="3557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  <a:cs typeface="Arial" charset="0"/>
              </a:rPr>
              <a:t>Решения для э-Подписи</a:t>
            </a:r>
            <a:endParaRPr lang="ru-RU">
              <a:solidFill>
                <a:srgbClr val="002060"/>
              </a:solidFill>
            </a:endParaRPr>
          </a:p>
        </p:txBody>
      </p:sp>
      <p:pic>
        <p:nvPicPr>
          <p:cNvPr id="48139" name="Picture 6" descr="C:\Documents and Settings\Администратор\Рабочий стол\sinprez\esign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2413" y="919163"/>
            <a:ext cx="762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0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3800" y="26130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7"/>
          <p:cNvPicPr>
            <a:picLocks noChangeAspect="1" noChangeArrowheads="1"/>
          </p:cNvPicPr>
          <p:nvPr/>
        </p:nvPicPr>
        <p:blipFill>
          <a:blip r:embed="rId3">
            <a:lum bright="50000" contrast="-5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50179" name="Picture 19" descr="CONT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842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Text Box 20"/>
          <p:cNvSpPr txBox="1">
            <a:spLocks noChangeArrowheads="1"/>
          </p:cNvSpPr>
          <p:nvPr/>
        </p:nvSpPr>
        <p:spPr bwMode="auto">
          <a:xfrm>
            <a:off x="977900" y="215900"/>
            <a:ext cx="7480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Передовая практика</a:t>
            </a:r>
          </a:p>
        </p:txBody>
      </p:sp>
      <p:sp>
        <p:nvSpPr>
          <p:cNvPr id="7176" name="Text Box 26"/>
          <p:cNvSpPr txBox="1">
            <a:spLocks noChangeArrowheads="1"/>
          </p:cNvSpPr>
          <p:nvPr/>
        </p:nvSpPr>
        <p:spPr bwMode="auto">
          <a:xfrm>
            <a:off x="323850" y="1785938"/>
            <a:ext cx="8677275" cy="45243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Clr>
                <a:srgbClr val="0BD0D9"/>
              </a:buClr>
              <a:buSzPct val="95000"/>
              <a:defRPr/>
            </a:pPr>
            <a:r>
              <a:rPr lang="ru-RU" sz="1600" i="1" dirty="0">
                <a:solidFill>
                  <a:srgbClr val="002060"/>
                </a:solidFill>
                <a:ea typeface="ヒラギノ角ゴ Pro W3" charset="-128"/>
                <a:cs typeface="+mn-cs"/>
              </a:rPr>
              <a:t>Решение «почта-банк» для «</a:t>
            </a:r>
            <a:r>
              <a:rPr lang="ru-RU" sz="1600" i="1" dirty="0" err="1">
                <a:solidFill>
                  <a:srgbClr val="002060"/>
                </a:solidFill>
                <a:ea typeface="ヒラギノ角ゴ Pro W3" charset="-128"/>
                <a:cs typeface="+mn-cs"/>
              </a:rPr>
              <a:t>Азерпочты</a:t>
            </a:r>
            <a:r>
              <a:rPr lang="ru-RU" sz="1600" i="1" dirty="0">
                <a:solidFill>
                  <a:srgbClr val="002060"/>
                </a:solidFill>
                <a:ea typeface="ヒラギノ角ゴ Pro W3" charset="-128"/>
                <a:cs typeface="+mn-cs"/>
              </a:rPr>
              <a:t>» было внедрено консорциумом HP</a:t>
            </a:r>
            <a:r>
              <a:rPr lang="en-US" sz="1600" i="1" dirty="0">
                <a:solidFill>
                  <a:srgbClr val="002060"/>
                </a:solidFill>
                <a:ea typeface="ヒラギノ角ゴ Pro W3" charset="-128"/>
                <a:cs typeface="+mn-cs"/>
              </a:rPr>
              <a:t>-</a:t>
            </a:r>
            <a:r>
              <a:rPr lang="ru-RU" sz="1600" i="1" dirty="0" err="1">
                <a:solidFill>
                  <a:srgbClr val="002060"/>
                </a:solidFill>
                <a:ea typeface="ヒラギノ角ゴ Pro W3" charset="-128"/>
                <a:cs typeface="+mn-cs"/>
              </a:rPr>
              <a:t>Colvir</a:t>
            </a:r>
            <a:r>
              <a:rPr lang="en-US" sz="1600" i="1" dirty="0">
                <a:solidFill>
                  <a:srgbClr val="002060"/>
                </a:solidFill>
                <a:ea typeface="ヒラギノ角ゴ Pro W3" charset="-128"/>
                <a:cs typeface="+mn-cs"/>
              </a:rPr>
              <a:t>-</a:t>
            </a:r>
            <a:r>
              <a:rPr lang="ru-RU" sz="1600" i="1" dirty="0">
                <a:solidFill>
                  <a:srgbClr val="002060"/>
                </a:solidFill>
                <a:ea typeface="ヒラギノ角ゴ Pro W3" charset="-128"/>
                <a:cs typeface="+mn-cs"/>
              </a:rPr>
              <a:t>S</a:t>
            </a:r>
            <a:r>
              <a:rPr lang="en-US" sz="1600" i="1" dirty="0">
                <a:solidFill>
                  <a:srgbClr val="002060"/>
                </a:solidFill>
                <a:ea typeface="ヒラギノ角ゴ Pro W3" charset="-128"/>
                <a:cs typeface="+mn-cs"/>
              </a:rPr>
              <a:t>INAM.</a:t>
            </a:r>
          </a:p>
          <a:p>
            <a:pPr>
              <a:spcBef>
                <a:spcPts val="600"/>
              </a:spcBef>
              <a:buClr>
                <a:srgbClr val="0BD0D9"/>
              </a:buClr>
              <a:buSzPct val="95000"/>
              <a:defRPr/>
            </a:pPr>
            <a:r>
              <a:rPr lang="ru-RU" sz="1600" i="1" dirty="0">
                <a:solidFill>
                  <a:srgbClr val="002060"/>
                </a:solidFill>
                <a:ea typeface="ヒラギノ角ゴ Pro W3" charset="-128"/>
                <a:cs typeface="+mn-cs"/>
              </a:rPr>
              <a:t>Система, внедрённая в «</a:t>
            </a:r>
            <a:r>
              <a:rPr lang="ru-RU" sz="1600" i="1" dirty="0" err="1">
                <a:solidFill>
                  <a:srgbClr val="002060"/>
                </a:solidFill>
                <a:ea typeface="ヒラギノ角ゴ Pro W3" charset="-128"/>
                <a:cs typeface="+mn-cs"/>
              </a:rPr>
              <a:t>Азерпочте</a:t>
            </a:r>
            <a:r>
              <a:rPr lang="ru-RU" sz="1600" i="1" dirty="0">
                <a:solidFill>
                  <a:srgbClr val="002060"/>
                </a:solidFill>
                <a:ea typeface="ヒラギノ角ゴ Pro W3" charset="-128"/>
                <a:cs typeface="+mn-cs"/>
              </a:rPr>
              <a:t>», представляет собой многофункциональную банковскую систему, обладающую возможностями осуществления почтовой деятельности в полном объёме. Система предоставляет возможность оказания любого вида банковских или почтовых услуг, что делает почтовую службу более привлекательной для клиентов.</a:t>
            </a:r>
            <a:endParaRPr lang="en-US" sz="1600" i="1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>
              <a:defRPr/>
            </a:pPr>
            <a:endParaRPr lang="en-US" sz="10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284163" indent="-284163">
              <a:spcBef>
                <a:spcPts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/>
            </a:pPr>
            <a:r>
              <a:rPr lang="ru-RU" sz="17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Обслуживание и анализ базы данных клиента и противной стороны</a:t>
            </a:r>
          </a:p>
          <a:p>
            <a:pPr marL="284163" indent="-284163">
              <a:spcBef>
                <a:spcPts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/>
            </a:pPr>
            <a:r>
              <a:rPr lang="ru-RU" sz="17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Поддержка и развитие всех основных транзакций и бизнес-процессов</a:t>
            </a:r>
          </a:p>
          <a:p>
            <a:pPr marL="284163" indent="-284163">
              <a:spcBef>
                <a:spcPts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/>
            </a:pPr>
            <a:r>
              <a:rPr lang="ru-RU" sz="17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Управление риском</a:t>
            </a:r>
          </a:p>
          <a:p>
            <a:pPr marL="284163" indent="-284163">
              <a:spcBef>
                <a:spcPts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/>
            </a:pPr>
            <a:r>
              <a:rPr lang="ru-RU" sz="17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Контроль за планированием и выполнением бюджета, анализ прихода и расхода по клиентам, продуктам, работникам и подразделениям</a:t>
            </a:r>
            <a:endParaRPr lang="en-GB" sz="17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284163" indent="-284163">
              <a:spcBef>
                <a:spcPts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/>
            </a:pPr>
            <a:r>
              <a:rPr lang="ru-RU" sz="17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Управление имуществом, фондами, персоналом</a:t>
            </a:r>
          </a:p>
          <a:p>
            <a:pPr marL="284163" indent="-284163">
              <a:spcBef>
                <a:spcPts val="0"/>
              </a:spcBef>
              <a:spcAft>
                <a:spcPts val="600"/>
              </a:spcAft>
              <a:buSzPct val="100000"/>
              <a:buFont typeface="Arial" pitchFamily="34" charset="0"/>
              <a:buChar char="•"/>
              <a:defRPr/>
            </a:pPr>
            <a:r>
              <a:rPr lang="ru-RU" sz="17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Ведение, управление и налоговый учёт сделок</a:t>
            </a:r>
            <a:r>
              <a:rPr lang="en-GB" sz="17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 </a:t>
            </a:r>
            <a:r>
              <a:rPr lang="ru-RU" sz="17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в соответствии с необходимыми стандартами финансового учёта и отчётности</a:t>
            </a:r>
            <a:r>
              <a:rPr lang="en-GB" sz="17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, </a:t>
            </a:r>
            <a:r>
              <a:rPr lang="ru-RU" sz="17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интегрированный гроссбух</a:t>
            </a:r>
            <a:endParaRPr lang="ru-RU" sz="17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</p:txBody>
      </p:sp>
      <p:grpSp>
        <p:nvGrpSpPr>
          <p:cNvPr id="50182" name="Группа 26"/>
          <p:cNvGrpSpPr>
            <a:grpSpLocks/>
          </p:cNvGrpSpPr>
          <p:nvPr/>
        </p:nvGrpSpPr>
        <p:grpSpPr bwMode="auto">
          <a:xfrm>
            <a:off x="323850" y="1003300"/>
            <a:ext cx="8280400" cy="630238"/>
            <a:chOff x="2212423" y="1067722"/>
            <a:chExt cx="4219093" cy="639357"/>
          </a:xfrm>
        </p:grpSpPr>
        <p:sp>
          <p:nvSpPr>
            <p:cNvPr id="20" name="Скругленный прямоугольник 62"/>
            <p:cNvSpPr/>
            <p:nvPr/>
          </p:nvSpPr>
          <p:spPr>
            <a:xfrm>
              <a:off x="2212423" y="1067722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963638" y="1101542"/>
              <a:ext cx="2437141" cy="5749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cs typeface="Arial" pitchFamily="34" charset="0"/>
                </a:rPr>
                <a:t>                                  </a:t>
              </a:r>
              <a:endParaRPr lang="ru-RU" sz="1200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sp>
        <p:nvSpPr>
          <p:cNvPr id="50183" name="TextBox 30"/>
          <p:cNvSpPr txBox="1">
            <a:spLocks noChangeArrowheads="1"/>
          </p:cNvSpPr>
          <p:nvPr/>
        </p:nvSpPr>
        <p:spPr bwMode="auto">
          <a:xfrm>
            <a:off x="317500" y="1174750"/>
            <a:ext cx="1039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z-Latn-AZ" sz="1400" b="1">
                <a:solidFill>
                  <a:srgbClr val="002060"/>
                </a:solidFill>
              </a:rPr>
              <a:t>2008</a:t>
            </a:r>
            <a:r>
              <a:rPr lang="en-US" sz="1400" b="1">
                <a:solidFill>
                  <a:srgbClr val="002060"/>
                </a:solidFill>
              </a:rPr>
              <a:t>-20</a:t>
            </a:r>
            <a:r>
              <a:rPr lang="ru-RU" sz="1400" b="1">
                <a:solidFill>
                  <a:srgbClr val="002060"/>
                </a:solidFill>
              </a:rPr>
              <a:t>09</a:t>
            </a:r>
            <a:endParaRPr lang="ru-RU" sz="1400"/>
          </a:p>
        </p:txBody>
      </p:sp>
      <p:sp>
        <p:nvSpPr>
          <p:cNvPr id="50184" name="TextBox 31"/>
          <p:cNvSpPr txBox="1">
            <a:spLocks noChangeArrowheads="1"/>
          </p:cNvSpPr>
          <p:nvPr/>
        </p:nvSpPr>
        <p:spPr bwMode="auto">
          <a:xfrm>
            <a:off x="2108200" y="931863"/>
            <a:ext cx="6750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Централизованная информационная система для финансово-почтовых услуг «Азерпочты»</a:t>
            </a:r>
            <a:endParaRPr lang="ru-RU">
              <a:solidFill>
                <a:srgbClr val="002060"/>
              </a:solidFill>
            </a:endParaRPr>
          </a:p>
        </p:txBody>
      </p:sp>
      <p:pic>
        <p:nvPicPr>
          <p:cNvPr id="50185" name="Picture 7" descr="C:\Documents and Settings\Администратор\Рабочий стол\sinprez\azerpoc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313" y="957263"/>
            <a:ext cx="7572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Picture 6" descr="hp_logo_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6381750"/>
            <a:ext cx="7191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Picture 0" descr="Colvir_Logo.bm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22663" y="6408738"/>
            <a:ext cx="141605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8" name="Picture 10" descr="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24750" y="6438900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9" name="Line 13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0190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7"/>
          <p:cNvPicPr>
            <a:picLocks noChangeAspect="1" noChangeArrowheads="1"/>
          </p:cNvPicPr>
          <p:nvPr/>
        </p:nvPicPr>
        <p:blipFill>
          <a:blip r:embed="rId3">
            <a:lum bright="50000" contrast="-5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52227" name="Picture 19" descr="CONTE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842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20"/>
          <p:cNvSpPr txBox="1">
            <a:spLocks noChangeArrowheads="1"/>
          </p:cNvSpPr>
          <p:nvPr/>
        </p:nvSpPr>
        <p:spPr bwMode="auto">
          <a:xfrm>
            <a:off x="977900" y="215900"/>
            <a:ext cx="7480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Передовая практика</a:t>
            </a:r>
          </a:p>
        </p:txBody>
      </p:sp>
      <p:sp>
        <p:nvSpPr>
          <p:cNvPr id="7176" name="Text Box 26"/>
          <p:cNvSpPr txBox="1">
            <a:spLocks noChangeArrowheads="1"/>
          </p:cNvSpPr>
          <p:nvPr/>
        </p:nvSpPr>
        <p:spPr bwMode="auto">
          <a:xfrm>
            <a:off x="323850" y="1776413"/>
            <a:ext cx="8677275" cy="455453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Clr>
                <a:srgbClr val="0BD0D9"/>
              </a:buClr>
              <a:buSzPct val="95000"/>
              <a:defRPr/>
            </a:pPr>
            <a:r>
              <a:rPr lang="ru-RU" sz="1500" b="1" dirty="0">
                <a:solidFill>
                  <a:srgbClr val="002060"/>
                </a:solidFill>
                <a:ea typeface="ヒラギノ角ゴ Pro W3" charset="-128"/>
                <a:cs typeface="+mn-cs"/>
              </a:rPr>
              <a:t>Название проекта:</a:t>
            </a:r>
            <a:r>
              <a:rPr lang="ru-RU" sz="1500" b="1" i="1" dirty="0">
                <a:solidFill>
                  <a:srgbClr val="002060"/>
                </a:solidFill>
                <a:ea typeface="ヒラギノ角ゴ Pro W3" charset="-128"/>
                <a:cs typeface="+mn-cs"/>
              </a:rPr>
              <a:t> </a:t>
            </a:r>
            <a:r>
              <a:rPr lang="en-US" sz="1400" i="1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Financial and Accounting Reporting Application for Budgetary Institutions</a:t>
            </a:r>
            <a:r>
              <a:rPr lang="ru-RU" sz="1400" i="1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 (</a:t>
            </a:r>
            <a:r>
              <a:rPr lang="en-US" sz="1400" i="1" dirty="0">
                <a:solidFill>
                  <a:srgbClr val="002060"/>
                </a:solidFill>
                <a:latin typeface="Arial" pitchFamily="34" charset="0"/>
                <a:ea typeface="ヒラギノ角ゴ Pro W3" charset="-128"/>
                <a:cs typeface="+mn-cs"/>
              </a:rPr>
              <a:t>FARABI)</a:t>
            </a:r>
            <a:endParaRPr lang="ru-RU" sz="1400" i="1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>
              <a:spcBef>
                <a:spcPts val="600"/>
              </a:spcBef>
              <a:buClr>
                <a:srgbClr val="0BD0D9"/>
              </a:buClr>
              <a:buSzPct val="95000"/>
              <a:defRPr/>
            </a:pPr>
            <a:r>
              <a:rPr lang="ru-RU" sz="1500" b="1" dirty="0">
                <a:solidFill>
                  <a:srgbClr val="002060"/>
                </a:solidFill>
                <a:ea typeface="ヒラギノ角ゴ Pro W3" charset="-128"/>
                <a:cs typeface="+mn-cs"/>
              </a:rPr>
              <a:t>Цель проекта</a:t>
            </a:r>
            <a:r>
              <a:rPr lang="ru-RU" sz="1500" b="1" i="1" dirty="0">
                <a:solidFill>
                  <a:srgbClr val="002060"/>
                </a:solidFill>
                <a:ea typeface="ヒラギノ角ゴ Pro W3" charset="-128"/>
                <a:cs typeface="+mn-cs"/>
              </a:rPr>
              <a:t> </a:t>
            </a:r>
            <a:r>
              <a:rPr lang="ru-RU" sz="1500" i="1" dirty="0">
                <a:solidFill>
                  <a:srgbClr val="002060"/>
                </a:solidFill>
                <a:ea typeface="ヒラギノ角ゴ Pro W3" charset="-128"/>
                <a:cs typeface="+mn-cs"/>
              </a:rPr>
              <a:t>– оказать содействие в усилении и модернизации потенциала в сфере государственной политики и анализа средств путем внедрения в бюджетных организациях республики финансовой и бухгалтерской системы на основе современного мирового опыта.</a:t>
            </a:r>
            <a:r>
              <a:rPr lang="en-US" sz="1500" i="1" dirty="0">
                <a:solidFill>
                  <a:srgbClr val="002060"/>
                </a:solidFill>
                <a:ea typeface="ヒラギノ角ゴ Pro W3" charset="-128"/>
                <a:cs typeface="+mn-cs"/>
              </a:rPr>
              <a:t/>
            </a:r>
            <a:br>
              <a:rPr lang="en-US" sz="1500" i="1" dirty="0">
                <a:solidFill>
                  <a:srgbClr val="002060"/>
                </a:solidFill>
                <a:ea typeface="ヒラギノ角ゴ Pro W3" charset="-128"/>
                <a:cs typeface="+mn-cs"/>
              </a:rPr>
            </a:br>
            <a:r>
              <a:rPr lang="ru-RU" sz="1500" b="1" dirty="0">
                <a:solidFill>
                  <a:srgbClr val="002060"/>
                </a:solidFill>
                <a:ea typeface="ヒラギノ角ゴ Pro W3" charset="-128"/>
                <a:cs typeface="+mn-cs"/>
              </a:rPr>
              <a:t>Компоненты системы</a:t>
            </a: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:</a:t>
            </a: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685800" indent="-342900">
              <a:buFont typeface="+mj-lt"/>
              <a:buAutoNum type="arabicPeriod"/>
              <a:defRPr/>
            </a:pP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Система Управления Ресурсами Предприятия (</a:t>
            </a:r>
            <a:r>
              <a:rPr lang="az-Latn-AZ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SERP</a:t>
            </a: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), созданная компанией </a:t>
            </a:r>
            <a:r>
              <a:rPr lang="az-Latn-AZ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SINAM</a:t>
            </a: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685800" indent="-342900">
              <a:buFont typeface="+mj-lt"/>
              <a:buAutoNum type="arabicPeriod"/>
              <a:defRPr/>
            </a:pP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Программное обеспечение </a:t>
            </a:r>
            <a:r>
              <a:rPr lang="az-Latn-AZ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Oracle Business Intelligence (BI)</a:t>
            </a: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 – для обеспечения аналитической отчетности </a:t>
            </a: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685800" indent="-342900">
              <a:buFont typeface="+mj-lt"/>
              <a:buAutoNum type="arabicPeriod"/>
              <a:defRPr/>
            </a:pP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Компонент управления обучающими ресурсами, основанный на системе </a:t>
            </a:r>
            <a:r>
              <a:rPr lang="en-US" sz="1500" dirty="0" err="1">
                <a:solidFill>
                  <a:srgbClr val="002060"/>
                </a:solidFill>
                <a:ea typeface="ヒラギノ角ゴ Pro W3" charset="-128"/>
                <a:cs typeface="+mn-cs"/>
              </a:rPr>
              <a:t>Clix</a:t>
            </a:r>
            <a:r>
              <a:rPr lang="en-US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 LMS </a:t>
            </a:r>
          </a:p>
          <a:p>
            <a:pPr>
              <a:defRPr/>
            </a:pPr>
            <a:r>
              <a:rPr lang="en-US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/>
            </a:r>
            <a:br>
              <a:rPr lang="en-US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</a:br>
            <a:r>
              <a:rPr lang="ru-RU" sz="1500" b="1" dirty="0">
                <a:solidFill>
                  <a:srgbClr val="002060"/>
                </a:solidFill>
                <a:ea typeface="ヒラギノ角ゴ Pro W3" charset="-128"/>
                <a:cs typeface="+mn-cs"/>
              </a:rPr>
              <a:t>На начальном этапе </a:t>
            </a: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проекта к системе будут подключены 39 организаций:</a:t>
            </a: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622300" indent="-266700">
              <a:buFont typeface="Wingdings" pitchFamily="2" charset="2"/>
              <a:buChar char="§"/>
              <a:defRPr/>
            </a:pP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 4 министерства;</a:t>
            </a: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622300" indent="-266700">
              <a:buFont typeface="Wingdings" pitchFamily="2" charset="2"/>
              <a:buChar char="§"/>
              <a:defRPr/>
            </a:pP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 35 государственных и частных высших учебных заведений.</a:t>
            </a:r>
            <a:r>
              <a:rPr lang="en-US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/>
            </a:r>
            <a:br>
              <a:rPr lang="en-US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</a:b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>
              <a:defRPr/>
            </a:pPr>
            <a:r>
              <a:rPr lang="ru-RU" sz="1500" b="1" dirty="0">
                <a:solidFill>
                  <a:srgbClr val="002060"/>
                </a:solidFill>
                <a:ea typeface="ヒラギノ角ゴ Pro W3" charset="-128"/>
                <a:cs typeface="+mn-cs"/>
              </a:rPr>
              <a:t>В последующих этапах </a:t>
            </a: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планируется подключить к системе:</a:t>
            </a: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622300" indent="-266700">
              <a:buFont typeface="Wingdings" pitchFamily="2" charset="2"/>
              <a:buChar char="§"/>
              <a:defRPr/>
            </a:pP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 все </a:t>
            </a: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министерства</a:t>
            </a: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622300" indent="-266700">
              <a:buFont typeface="Wingdings" pitchFamily="2" charset="2"/>
              <a:buChar char="§"/>
              <a:defRPr/>
            </a:pP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 </a:t>
            </a: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другие </a:t>
            </a: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государственные организации</a:t>
            </a: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  <a:p>
            <a:pPr marL="622300" indent="-266700">
              <a:buFont typeface="Wingdings" pitchFamily="2" charset="2"/>
              <a:buChar char="§"/>
              <a:defRPr/>
            </a:pP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 </a:t>
            </a: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другие </a:t>
            </a:r>
            <a:r>
              <a:rPr lang="ru-RU" sz="1500" dirty="0">
                <a:solidFill>
                  <a:srgbClr val="002060"/>
                </a:solidFill>
                <a:ea typeface="ヒラギノ角ゴ Pro W3" charset="-128"/>
                <a:cs typeface="+mn-cs"/>
              </a:rPr>
              <a:t>учреждения, представляющие финансовые отчеты Министерству Финансов</a:t>
            </a:r>
            <a:endParaRPr lang="en-US" sz="1500" dirty="0">
              <a:solidFill>
                <a:srgbClr val="002060"/>
              </a:solidFill>
              <a:ea typeface="ヒラギノ角ゴ Pro W3" charset="-128"/>
              <a:cs typeface="+mn-cs"/>
            </a:endParaRPr>
          </a:p>
        </p:txBody>
      </p:sp>
      <p:grpSp>
        <p:nvGrpSpPr>
          <p:cNvPr id="52230" name="Группа 26"/>
          <p:cNvGrpSpPr>
            <a:grpSpLocks/>
          </p:cNvGrpSpPr>
          <p:nvPr/>
        </p:nvGrpSpPr>
        <p:grpSpPr bwMode="auto">
          <a:xfrm>
            <a:off x="425450" y="989013"/>
            <a:ext cx="8280400" cy="630237"/>
            <a:chOff x="2212423" y="1067722"/>
            <a:chExt cx="4219093" cy="639357"/>
          </a:xfrm>
        </p:grpSpPr>
        <p:sp>
          <p:nvSpPr>
            <p:cNvPr id="20" name="Скругленный прямоугольник 62"/>
            <p:cNvSpPr/>
            <p:nvPr/>
          </p:nvSpPr>
          <p:spPr>
            <a:xfrm>
              <a:off x="2212423" y="1067722"/>
              <a:ext cx="4219093" cy="63935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963638" y="1101541"/>
              <a:ext cx="2437141" cy="574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tIns="22860" rIns="45720" bIns="22860" spcCol="1270" anchor="ctr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b="1" dirty="0">
                  <a:solidFill>
                    <a:srgbClr val="002060"/>
                  </a:solidFill>
                  <a:cs typeface="Arial" pitchFamily="34" charset="0"/>
                </a:rPr>
                <a:t>                                  </a:t>
              </a:r>
              <a:endParaRPr lang="ru-RU" sz="1200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sp>
        <p:nvSpPr>
          <p:cNvPr id="52231" name="TextBox 30"/>
          <p:cNvSpPr txBox="1">
            <a:spLocks noChangeArrowheads="1"/>
          </p:cNvSpPr>
          <p:nvPr/>
        </p:nvSpPr>
        <p:spPr bwMode="auto">
          <a:xfrm>
            <a:off x="317500" y="1160463"/>
            <a:ext cx="1039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z-Latn-AZ" sz="1400" b="1">
                <a:solidFill>
                  <a:srgbClr val="002060"/>
                </a:solidFill>
              </a:rPr>
              <a:t>20</a:t>
            </a:r>
            <a:r>
              <a:rPr lang="en-US" sz="1400" b="1">
                <a:solidFill>
                  <a:srgbClr val="002060"/>
                </a:solidFill>
              </a:rPr>
              <a:t>12-20</a:t>
            </a:r>
            <a:r>
              <a:rPr lang="az-Latn-AZ" sz="1400" b="1">
                <a:solidFill>
                  <a:srgbClr val="002060"/>
                </a:solidFill>
              </a:rPr>
              <a:t>1</a:t>
            </a:r>
            <a:r>
              <a:rPr lang="en-US" sz="1400" b="1">
                <a:solidFill>
                  <a:srgbClr val="002060"/>
                </a:solidFill>
              </a:rPr>
              <a:t>3</a:t>
            </a:r>
            <a:endParaRPr lang="ru-RU" sz="1400"/>
          </a:p>
        </p:txBody>
      </p:sp>
      <p:sp>
        <p:nvSpPr>
          <p:cNvPr id="52232" name="TextBox 31"/>
          <p:cNvSpPr txBox="1">
            <a:spLocks noChangeArrowheads="1"/>
          </p:cNvSpPr>
          <p:nvPr/>
        </p:nvSpPr>
        <p:spPr bwMode="auto">
          <a:xfrm>
            <a:off x="2108200" y="917575"/>
            <a:ext cx="67500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</a:rPr>
              <a:t>Система отчётности финансового и бухгалтерского учёта для бюджетных организаций (</a:t>
            </a:r>
            <a:r>
              <a:rPr lang="en-US" b="1">
                <a:solidFill>
                  <a:srgbClr val="002060"/>
                </a:solidFill>
              </a:rPr>
              <a:t>FARABI</a:t>
            </a:r>
            <a:r>
              <a:rPr lang="ru-RU" b="1">
                <a:solidFill>
                  <a:srgbClr val="002060"/>
                </a:solidFill>
              </a:rPr>
              <a:t>)</a:t>
            </a:r>
            <a:endParaRPr lang="en-US" b="1">
              <a:solidFill>
                <a:srgbClr val="002060"/>
              </a:solidFill>
            </a:endParaRPr>
          </a:p>
          <a:p>
            <a:endParaRPr lang="ru-RU">
              <a:solidFill>
                <a:srgbClr val="002060"/>
              </a:solidFill>
            </a:endParaRPr>
          </a:p>
        </p:txBody>
      </p:sp>
      <p:pic>
        <p:nvPicPr>
          <p:cNvPr id="52233" name="Picture 10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24750" y="6438900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4" name="Line 13"/>
          <p:cNvSpPr>
            <a:spLocks noChangeShapeType="1"/>
          </p:cNvSpPr>
          <p:nvPr/>
        </p:nvSpPr>
        <p:spPr bwMode="auto">
          <a:xfrm>
            <a:off x="0" y="6308725"/>
            <a:ext cx="91440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2235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236" name="Группа 71"/>
          <p:cNvGrpSpPr>
            <a:grpSpLocks/>
          </p:cNvGrpSpPr>
          <p:nvPr/>
        </p:nvGrpSpPr>
        <p:grpSpPr bwMode="auto">
          <a:xfrm>
            <a:off x="1382713" y="1023938"/>
            <a:ext cx="762000" cy="650875"/>
            <a:chOff x="1055513" y="1772816"/>
            <a:chExt cx="762000" cy="651892"/>
          </a:xfrm>
        </p:grpSpPr>
        <p:pic>
          <p:nvPicPr>
            <p:cNvPr id="52237" name="Picture 68" descr="E:\Sinam\sinprez\Datawarehose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55513" y="1772816"/>
              <a:ext cx="762000" cy="651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8" name="Picture 81" descr="C:\Users\Администратор\Desktop\Prezentasiyalar\budgeting_financial_reporting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72758" y="1784721"/>
              <a:ext cx="720080" cy="624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Users\Администратор\Desktop\Prezentasiyalar\PEOP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6400"/>
            <a:ext cx="9144000" cy="647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4275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10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6426200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Line 13"/>
          <p:cNvSpPr>
            <a:spLocks noChangeShapeType="1"/>
          </p:cNvSpPr>
          <p:nvPr/>
        </p:nvSpPr>
        <p:spPr bwMode="auto">
          <a:xfrm>
            <a:off x="0" y="6680200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54278" name="Рисунок 9" descr="cloudy new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620838" y="-3627438"/>
            <a:ext cx="18073688" cy="138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C:\Users\Администратор\Desktop\Prezentasiyalar\People with clou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813"/>
            <a:ext cx="9144000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5299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10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0" y="6426200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Line 13"/>
          <p:cNvSpPr>
            <a:spLocks noChangeShapeType="1"/>
          </p:cNvSpPr>
          <p:nvPr/>
        </p:nvSpPr>
        <p:spPr bwMode="auto">
          <a:xfrm>
            <a:off x="0" y="6680200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Администратор\Desktop\Prezentasiyalar\Безымянный_SON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435" name="TextBox 28"/>
          <p:cNvSpPr txBox="1">
            <a:spLocks noChangeArrowheads="1"/>
          </p:cNvSpPr>
          <p:nvPr/>
        </p:nvSpPr>
        <p:spPr bwMode="auto">
          <a:xfrm>
            <a:off x="1187450" y="261938"/>
            <a:ext cx="77057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chemeClr val="bg1"/>
                </a:solidFill>
              </a:rPr>
              <a:t>Что такое Э-правительство</a:t>
            </a:r>
            <a:endParaRPr lang="en-US" sz="2200" b="1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8436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0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6399213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Line 13"/>
          <p:cNvSpPr>
            <a:spLocks noChangeShapeType="1"/>
          </p:cNvSpPr>
          <p:nvPr/>
        </p:nvSpPr>
        <p:spPr bwMode="auto">
          <a:xfrm>
            <a:off x="0" y="6653213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Администратор\Desktop\Prezentasiyalar\Безымянный_S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Рисунок 16" descr="Безымянный-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1412875"/>
            <a:ext cx="7045325" cy="483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484" name="TextBox 28"/>
          <p:cNvSpPr txBox="1">
            <a:spLocks noChangeArrowheads="1"/>
          </p:cNvSpPr>
          <p:nvPr/>
        </p:nvSpPr>
        <p:spPr bwMode="auto">
          <a:xfrm>
            <a:off x="1187450" y="261938"/>
            <a:ext cx="77057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chemeClr val="bg1"/>
                </a:solidFill>
              </a:rPr>
              <a:t>Что такое Э-правительство</a:t>
            </a:r>
            <a:endParaRPr lang="en-US" sz="2200" b="1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20485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0" descr="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43800" y="6399213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Line 13"/>
          <p:cNvSpPr>
            <a:spLocks noChangeShapeType="1"/>
          </p:cNvSpPr>
          <p:nvPr/>
        </p:nvSpPr>
        <p:spPr bwMode="auto">
          <a:xfrm>
            <a:off x="0" y="6653213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531" name="TextBox 28"/>
          <p:cNvSpPr txBox="1">
            <a:spLocks noChangeArrowheads="1"/>
          </p:cNvSpPr>
          <p:nvPr/>
        </p:nvSpPr>
        <p:spPr bwMode="auto">
          <a:xfrm>
            <a:off x="1116013" y="128588"/>
            <a:ext cx="7272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cs typeface="Arial" charset="0"/>
              </a:rPr>
              <a:t>Электронная готовность и текущий статус ИТ-ресурсов</a:t>
            </a:r>
            <a:endParaRPr lang="en-US" sz="2000" b="1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22532" name="Группа 428"/>
          <p:cNvGrpSpPr>
            <a:grpSpLocks/>
          </p:cNvGrpSpPr>
          <p:nvPr/>
        </p:nvGrpSpPr>
        <p:grpSpPr bwMode="auto">
          <a:xfrm>
            <a:off x="509588" y="1355725"/>
            <a:ext cx="3722687" cy="1627188"/>
            <a:chOff x="467544" y="1484784"/>
            <a:chExt cx="3721575" cy="1627677"/>
          </a:xfrm>
        </p:grpSpPr>
        <p:sp>
          <p:nvSpPr>
            <p:cNvPr id="141" name="Прямоугольник 140"/>
            <p:cNvSpPr/>
            <p:nvPr/>
          </p:nvSpPr>
          <p:spPr>
            <a:xfrm>
              <a:off x="3200402" y="1775384"/>
              <a:ext cx="988717" cy="129420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1514981" y="1775384"/>
              <a:ext cx="1626701" cy="129420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22745" name="Группа 84"/>
            <p:cNvGrpSpPr>
              <a:grpSpLocks/>
            </p:cNvGrpSpPr>
            <p:nvPr/>
          </p:nvGrpSpPr>
          <p:grpSpPr bwMode="auto">
            <a:xfrm>
              <a:off x="1751378" y="1831847"/>
              <a:ext cx="1163206" cy="1087895"/>
              <a:chOff x="4427984" y="1412776"/>
              <a:chExt cx="2863180" cy="2350368"/>
            </a:xfrm>
          </p:grpSpPr>
          <p:grpSp>
            <p:nvGrpSpPr>
              <p:cNvPr id="22788" name="Группа 44"/>
              <p:cNvGrpSpPr>
                <a:grpSpLocks/>
              </p:cNvGrpSpPr>
              <p:nvPr/>
            </p:nvGrpSpPr>
            <p:grpSpPr bwMode="auto">
              <a:xfrm>
                <a:off x="4427984" y="1772816"/>
                <a:ext cx="1008112" cy="578718"/>
                <a:chOff x="3419872" y="2132856"/>
                <a:chExt cx="1008112" cy="578718"/>
              </a:xfrm>
            </p:grpSpPr>
            <p:sp>
              <p:nvSpPr>
                <p:cNvPr id="11" name="Прямоугольник 10"/>
                <p:cNvSpPr/>
                <p:nvPr/>
              </p:nvSpPr>
              <p:spPr>
                <a:xfrm>
                  <a:off x="3420042" y="2134568"/>
                  <a:ext cx="1007849" cy="65871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2" name="Прямоугольник 11"/>
                <p:cNvSpPr/>
                <p:nvPr/>
              </p:nvSpPr>
              <p:spPr>
                <a:xfrm>
                  <a:off x="3623174" y="2577139"/>
                  <a:ext cx="144538" cy="14409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3" name="Прямоугольник 12"/>
                <p:cNvSpPr/>
                <p:nvPr/>
              </p:nvSpPr>
              <p:spPr>
                <a:xfrm>
                  <a:off x="3728648" y="2288954"/>
                  <a:ext cx="140630" cy="14409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5" name="Прямоугольник 14"/>
                <p:cNvSpPr/>
                <p:nvPr/>
              </p:nvSpPr>
              <p:spPr>
                <a:xfrm>
                  <a:off x="4088036" y="2288954"/>
                  <a:ext cx="144535" cy="14409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16" name="Прямоугольник 15"/>
                <p:cNvSpPr/>
                <p:nvPr/>
              </p:nvSpPr>
              <p:spPr>
                <a:xfrm>
                  <a:off x="3798963" y="2577139"/>
                  <a:ext cx="144535" cy="14409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cxnSp>
              <p:nvCxnSpPr>
                <p:cNvPr id="22" name="Прямая со стрелкой 21"/>
                <p:cNvCxnSpPr>
                  <a:stCxn id="13" idx="3"/>
                  <a:endCxn id="15" idx="1"/>
                </p:cNvCxnSpPr>
                <p:nvPr/>
              </p:nvCxnSpPr>
              <p:spPr>
                <a:xfrm>
                  <a:off x="3869278" y="2360999"/>
                  <a:ext cx="218758" cy="3432"/>
                </a:xfrm>
                <a:prstGeom prst="straightConnector1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Прямая соединительная линия 27"/>
                <p:cNvCxnSpPr>
                  <a:stCxn id="13" idx="2"/>
                </p:cNvCxnSpPr>
                <p:nvPr/>
              </p:nvCxnSpPr>
              <p:spPr>
                <a:xfrm rot="5400000">
                  <a:off x="3762939" y="2469070"/>
                  <a:ext cx="7204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Прямая соединительная линия 32"/>
                <p:cNvCxnSpPr/>
                <p:nvPr/>
              </p:nvCxnSpPr>
              <p:spPr>
                <a:xfrm rot="5400000">
                  <a:off x="3661373" y="2544547"/>
                  <a:ext cx="7204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Прямая соединительная линия 33"/>
                <p:cNvCxnSpPr/>
                <p:nvPr/>
              </p:nvCxnSpPr>
              <p:spPr>
                <a:xfrm rot="5400000">
                  <a:off x="3833254" y="2544547"/>
                  <a:ext cx="7204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Прямая соединительная линия 35"/>
                <p:cNvCxnSpPr/>
                <p:nvPr/>
              </p:nvCxnSpPr>
              <p:spPr>
                <a:xfrm rot="10800000">
                  <a:off x="3685676" y="2505092"/>
                  <a:ext cx="19141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Прямоугольник 42"/>
                <p:cNvSpPr/>
                <p:nvPr/>
              </p:nvSpPr>
              <p:spPr>
                <a:xfrm>
                  <a:off x="4283355" y="2134568"/>
                  <a:ext cx="144535" cy="6587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4" name="Прямоугольник 43"/>
                <p:cNvSpPr/>
                <p:nvPr/>
              </p:nvSpPr>
              <p:spPr>
                <a:xfrm>
                  <a:off x="3427855" y="2172307"/>
                  <a:ext cx="144538" cy="62440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22789" name="Группа 45"/>
              <p:cNvGrpSpPr>
                <a:grpSpLocks/>
              </p:cNvGrpSpPr>
              <p:nvPr/>
            </p:nvGrpSpPr>
            <p:grpSpPr bwMode="auto">
              <a:xfrm>
                <a:off x="5940152" y="1412776"/>
                <a:ext cx="1008112" cy="578718"/>
                <a:chOff x="3419872" y="2132856"/>
                <a:chExt cx="1008112" cy="578718"/>
              </a:xfrm>
            </p:grpSpPr>
            <p:sp>
              <p:nvSpPr>
                <p:cNvPr id="47" name="Прямоугольник 46"/>
                <p:cNvSpPr/>
                <p:nvPr/>
              </p:nvSpPr>
              <p:spPr>
                <a:xfrm>
                  <a:off x="3419648" y="2134377"/>
                  <a:ext cx="1007849" cy="65871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3622780" y="2576947"/>
                  <a:ext cx="144535" cy="14409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9" name="Прямоугольник 48"/>
                <p:cNvSpPr/>
                <p:nvPr/>
              </p:nvSpPr>
              <p:spPr>
                <a:xfrm>
                  <a:off x="3728252" y="2206423"/>
                  <a:ext cx="140630" cy="226431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0" name="Прямоугольник 49"/>
                <p:cNvSpPr/>
                <p:nvPr/>
              </p:nvSpPr>
              <p:spPr>
                <a:xfrm>
                  <a:off x="4087640" y="2206423"/>
                  <a:ext cx="144538" cy="226431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1" name="Прямоугольник 50"/>
                <p:cNvSpPr/>
                <p:nvPr/>
              </p:nvSpPr>
              <p:spPr>
                <a:xfrm>
                  <a:off x="3798567" y="2576947"/>
                  <a:ext cx="144538" cy="14409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cxnSp>
              <p:nvCxnSpPr>
                <p:cNvPr id="52" name="Прямая со стрелкой 51"/>
                <p:cNvCxnSpPr>
                  <a:stCxn id="49" idx="3"/>
                  <a:endCxn id="50" idx="1"/>
                </p:cNvCxnSpPr>
                <p:nvPr/>
              </p:nvCxnSpPr>
              <p:spPr>
                <a:xfrm>
                  <a:off x="3868882" y="2360809"/>
                  <a:ext cx="218758" cy="3430"/>
                </a:xfrm>
                <a:prstGeom prst="straightConnector1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Прямая соединительная линия 52"/>
                <p:cNvCxnSpPr>
                  <a:stCxn id="49" idx="2"/>
                </p:cNvCxnSpPr>
                <p:nvPr/>
              </p:nvCxnSpPr>
              <p:spPr>
                <a:xfrm rot="5400000">
                  <a:off x="3762543" y="2468878"/>
                  <a:ext cx="7204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Прямая соединительная линия 53"/>
                <p:cNvCxnSpPr/>
                <p:nvPr/>
              </p:nvCxnSpPr>
              <p:spPr>
                <a:xfrm rot="5400000">
                  <a:off x="3660977" y="2544355"/>
                  <a:ext cx="7204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единительная линия 54"/>
                <p:cNvCxnSpPr/>
                <p:nvPr/>
              </p:nvCxnSpPr>
              <p:spPr>
                <a:xfrm rot="5400000">
                  <a:off x="3832858" y="2544355"/>
                  <a:ext cx="7204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55"/>
                <p:cNvCxnSpPr/>
                <p:nvPr/>
              </p:nvCxnSpPr>
              <p:spPr>
                <a:xfrm rot="10800000">
                  <a:off x="3685283" y="2504902"/>
                  <a:ext cx="19141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Прямоугольник 56"/>
                <p:cNvSpPr/>
                <p:nvPr/>
              </p:nvSpPr>
              <p:spPr>
                <a:xfrm>
                  <a:off x="4282959" y="2134377"/>
                  <a:ext cx="144538" cy="65871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8" name="Прямоугольник 57"/>
                <p:cNvSpPr/>
                <p:nvPr/>
              </p:nvSpPr>
              <p:spPr>
                <a:xfrm>
                  <a:off x="3427461" y="2137807"/>
                  <a:ext cx="144535" cy="65871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22790" name="Группа 58"/>
              <p:cNvGrpSpPr>
                <a:grpSpLocks/>
              </p:cNvGrpSpPr>
              <p:nvPr/>
            </p:nvGrpSpPr>
            <p:grpSpPr bwMode="auto">
              <a:xfrm>
                <a:off x="5073377" y="2631976"/>
                <a:ext cx="1008112" cy="578718"/>
                <a:chOff x="3419872" y="2132856"/>
                <a:chExt cx="1008112" cy="578718"/>
              </a:xfrm>
            </p:grpSpPr>
            <p:sp>
              <p:nvSpPr>
                <p:cNvPr id="60" name="Прямоугольник 59"/>
                <p:cNvSpPr/>
                <p:nvPr/>
              </p:nvSpPr>
              <p:spPr>
                <a:xfrm>
                  <a:off x="3419205" y="2133105"/>
                  <a:ext cx="1007849" cy="576371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61" name="Прямоугольник 60"/>
                <p:cNvSpPr/>
                <p:nvPr/>
              </p:nvSpPr>
              <p:spPr>
                <a:xfrm>
                  <a:off x="3622337" y="2493337"/>
                  <a:ext cx="144535" cy="14409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62" name="Прямоугольник 61"/>
                <p:cNvSpPr/>
                <p:nvPr/>
              </p:nvSpPr>
              <p:spPr>
                <a:xfrm>
                  <a:off x="3727809" y="2205152"/>
                  <a:ext cx="140630" cy="14409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63" name="Прямоугольник 62"/>
                <p:cNvSpPr/>
                <p:nvPr/>
              </p:nvSpPr>
              <p:spPr>
                <a:xfrm>
                  <a:off x="4087197" y="2205152"/>
                  <a:ext cx="144538" cy="14409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64" name="Прямоугольник 63"/>
                <p:cNvSpPr/>
                <p:nvPr/>
              </p:nvSpPr>
              <p:spPr>
                <a:xfrm>
                  <a:off x="3798124" y="2493337"/>
                  <a:ext cx="144538" cy="14409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cxnSp>
              <p:nvCxnSpPr>
                <p:cNvPr id="65" name="Прямая со стрелкой 64"/>
                <p:cNvCxnSpPr>
                  <a:stCxn id="62" idx="3"/>
                  <a:endCxn id="63" idx="1"/>
                </p:cNvCxnSpPr>
                <p:nvPr/>
              </p:nvCxnSpPr>
              <p:spPr>
                <a:xfrm>
                  <a:off x="3868439" y="2277197"/>
                  <a:ext cx="218758" cy="3432"/>
                </a:xfrm>
                <a:prstGeom prst="straightConnector1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Прямая соединительная линия 65"/>
                <p:cNvCxnSpPr>
                  <a:stCxn id="62" idx="2"/>
                </p:cNvCxnSpPr>
                <p:nvPr/>
              </p:nvCxnSpPr>
              <p:spPr>
                <a:xfrm rot="5400000">
                  <a:off x="3762100" y="2385268"/>
                  <a:ext cx="7204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Прямая соединительная линия 66"/>
                <p:cNvCxnSpPr/>
                <p:nvPr/>
              </p:nvCxnSpPr>
              <p:spPr>
                <a:xfrm rot="5400000">
                  <a:off x="3660534" y="2460746"/>
                  <a:ext cx="7204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Прямая соединительная линия 67"/>
                <p:cNvCxnSpPr/>
                <p:nvPr/>
              </p:nvCxnSpPr>
              <p:spPr>
                <a:xfrm rot="5400000">
                  <a:off x="3832415" y="2460746"/>
                  <a:ext cx="7204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Прямая соединительная линия 68"/>
                <p:cNvCxnSpPr/>
                <p:nvPr/>
              </p:nvCxnSpPr>
              <p:spPr>
                <a:xfrm rot="10800000">
                  <a:off x="3684840" y="2421290"/>
                  <a:ext cx="19141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Прямоугольник 69"/>
                <p:cNvSpPr/>
                <p:nvPr/>
              </p:nvSpPr>
              <p:spPr>
                <a:xfrm>
                  <a:off x="4282516" y="2133105"/>
                  <a:ext cx="144538" cy="576371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71" name="Прямоугольник 70"/>
                <p:cNvSpPr/>
                <p:nvPr/>
              </p:nvSpPr>
              <p:spPr>
                <a:xfrm>
                  <a:off x="3427018" y="2136536"/>
                  <a:ext cx="144535" cy="57637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22791" name="Группа 71"/>
              <p:cNvGrpSpPr>
                <a:grpSpLocks/>
              </p:cNvGrpSpPr>
              <p:nvPr/>
            </p:nvGrpSpPr>
            <p:grpSpPr bwMode="auto">
              <a:xfrm>
                <a:off x="6283052" y="3184426"/>
                <a:ext cx="1008112" cy="578718"/>
                <a:chOff x="3419872" y="2132856"/>
                <a:chExt cx="1008112" cy="578718"/>
              </a:xfrm>
            </p:grpSpPr>
            <p:sp>
              <p:nvSpPr>
                <p:cNvPr id="73" name="Прямоугольник 72"/>
                <p:cNvSpPr/>
                <p:nvPr/>
              </p:nvSpPr>
              <p:spPr>
                <a:xfrm>
                  <a:off x="3420512" y="2133012"/>
                  <a:ext cx="1007849" cy="576371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74" name="Прямоугольник 73"/>
                <p:cNvSpPr/>
                <p:nvPr/>
              </p:nvSpPr>
              <p:spPr>
                <a:xfrm>
                  <a:off x="3623644" y="2493242"/>
                  <a:ext cx="144535" cy="14409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75" name="Прямоугольник 74"/>
                <p:cNvSpPr/>
                <p:nvPr/>
              </p:nvSpPr>
              <p:spPr>
                <a:xfrm>
                  <a:off x="3729115" y="2205057"/>
                  <a:ext cx="140630" cy="14409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76" name="Прямоугольник 75"/>
                <p:cNvSpPr/>
                <p:nvPr/>
              </p:nvSpPr>
              <p:spPr>
                <a:xfrm>
                  <a:off x="4088503" y="2205057"/>
                  <a:ext cx="144538" cy="14409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77" name="Прямоугольник 76"/>
                <p:cNvSpPr/>
                <p:nvPr/>
              </p:nvSpPr>
              <p:spPr>
                <a:xfrm>
                  <a:off x="3799430" y="2493242"/>
                  <a:ext cx="144538" cy="14409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cxnSp>
              <p:nvCxnSpPr>
                <p:cNvPr id="78" name="Прямая со стрелкой 77"/>
                <p:cNvCxnSpPr>
                  <a:stCxn id="75" idx="3"/>
                  <a:endCxn id="76" idx="1"/>
                </p:cNvCxnSpPr>
                <p:nvPr/>
              </p:nvCxnSpPr>
              <p:spPr>
                <a:xfrm>
                  <a:off x="3869745" y="2277104"/>
                  <a:ext cx="218758" cy="3430"/>
                </a:xfrm>
                <a:prstGeom prst="straightConnector1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Прямая соединительная линия 78"/>
                <p:cNvCxnSpPr>
                  <a:stCxn id="75" idx="2"/>
                </p:cNvCxnSpPr>
                <p:nvPr/>
              </p:nvCxnSpPr>
              <p:spPr>
                <a:xfrm rot="5400000">
                  <a:off x="3763407" y="2385173"/>
                  <a:ext cx="7204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Прямая соединительная линия 79"/>
                <p:cNvCxnSpPr/>
                <p:nvPr/>
              </p:nvCxnSpPr>
              <p:spPr>
                <a:xfrm rot="5400000">
                  <a:off x="3661841" y="2460651"/>
                  <a:ext cx="7204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Прямая соединительная линия 80"/>
                <p:cNvCxnSpPr/>
                <p:nvPr/>
              </p:nvCxnSpPr>
              <p:spPr>
                <a:xfrm rot="5400000">
                  <a:off x="3833722" y="2460651"/>
                  <a:ext cx="7204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Прямая соединительная линия 81"/>
                <p:cNvCxnSpPr/>
                <p:nvPr/>
              </p:nvCxnSpPr>
              <p:spPr>
                <a:xfrm rot="10800000">
                  <a:off x="3686146" y="2421197"/>
                  <a:ext cx="19141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Прямоугольник 82"/>
                <p:cNvSpPr/>
                <p:nvPr/>
              </p:nvSpPr>
              <p:spPr>
                <a:xfrm>
                  <a:off x="4283823" y="2133012"/>
                  <a:ext cx="144538" cy="576371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84" name="Прямоугольник 83"/>
                <p:cNvSpPr/>
                <p:nvPr/>
              </p:nvSpPr>
              <p:spPr>
                <a:xfrm>
                  <a:off x="3428325" y="2136441"/>
                  <a:ext cx="144535" cy="57637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22746" name="Группа 88"/>
            <p:cNvGrpSpPr>
              <a:grpSpLocks/>
            </p:cNvGrpSpPr>
            <p:nvPr/>
          </p:nvGrpSpPr>
          <p:grpSpPr bwMode="auto">
            <a:xfrm>
              <a:off x="3375560" y="2124547"/>
              <a:ext cx="459124" cy="290802"/>
              <a:chOff x="3419872" y="2132856"/>
              <a:chExt cx="1008112" cy="578718"/>
            </a:xfrm>
          </p:grpSpPr>
          <p:sp>
            <p:nvSpPr>
              <p:cNvPr id="116" name="Прямоугольник 115"/>
              <p:cNvSpPr/>
              <p:nvPr/>
            </p:nvSpPr>
            <p:spPr>
              <a:xfrm>
                <a:off x="3418588" y="2133238"/>
                <a:ext cx="1010557" cy="575155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17" name="Прямоугольник 116"/>
              <p:cNvSpPr/>
              <p:nvPr/>
            </p:nvSpPr>
            <p:spPr>
              <a:xfrm>
                <a:off x="3620699" y="2493500"/>
                <a:ext cx="142871" cy="142208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18" name="Прямоугольник 117"/>
              <p:cNvSpPr/>
              <p:nvPr/>
            </p:nvSpPr>
            <p:spPr>
              <a:xfrm>
                <a:off x="3725240" y="2205922"/>
                <a:ext cx="142871" cy="142210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19" name="Прямоугольник 118"/>
              <p:cNvSpPr/>
              <p:nvPr/>
            </p:nvSpPr>
            <p:spPr>
              <a:xfrm>
                <a:off x="4084161" y="2205922"/>
                <a:ext cx="149842" cy="142210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20" name="Прямоугольник 119"/>
              <p:cNvSpPr/>
              <p:nvPr/>
            </p:nvSpPr>
            <p:spPr>
              <a:xfrm>
                <a:off x="3798417" y="2493500"/>
                <a:ext cx="142873" cy="142208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121" name="Прямая со стрелкой 120"/>
              <p:cNvCxnSpPr>
                <a:stCxn id="118" idx="3"/>
                <a:endCxn id="119" idx="1"/>
              </p:cNvCxnSpPr>
              <p:nvPr/>
            </p:nvCxnSpPr>
            <p:spPr>
              <a:xfrm>
                <a:off x="3868111" y="2278607"/>
                <a:ext cx="216050" cy="0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Прямая соединительная линия 121"/>
              <p:cNvCxnSpPr>
                <a:stCxn id="118" idx="2"/>
              </p:cNvCxnSpPr>
              <p:nvPr/>
            </p:nvCxnSpPr>
            <p:spPr>
              <a:xfrm rot="5400000">
                <a:off x="3762075" y="2384473"/>
                <a:ext cx="7268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Прямая соединительная линия 122"/>
              <p:cNvCxnSpPr/>
              <p:nvPr/>
            </p:nvCxnSpPr>
            <p:spPr>
              <a:xfrm rot="5400000">
                <a:off x="3659113" y="2458739"/>
                <a:ext cx="695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Прямая соединительная линия 123"/>
              <p:cNvCxnSpPr/>
              <p:nvPr/>
            </p:nvCxnSpPr>
            <p:spPr>
              <a:xfrm rot="5400000">
                <a:off x="3831769" y="2460317"/>
                <a:ext cx="7268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Прямая соединительная линия 124"/>
              <p:cNvCxnSpPr/>
              <p:nvPr/>
            </p:nvCxnSpPr>
            <p:spPr>
              <a:xfrm rot="10800000">
                <a:off x="3683424" y="2420815"/>
                <a:ext cx="19165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Прямоугольник 125"/>
              <p:cNvSpPr/>
              <p:nvPr/>
            </p:nvSpPr>
            <p:spPr>
              <a:xfrm>
                <a:off x="4286272" y="2133238"/>
                <a:ext cx="142873" cy="5751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27" name="Прямоугольник 126"/>
              <p:cNvSpPr/>
              <p:nvPr/>
            </p:nvSpPr>
            <p:spPr>
              <a:xfrm>
                <a:off x="3429041" y="2136397"/>
                <a:ext cx="142873" cy="5751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140" name="Блок-схема: магнитный диск 139"/>
            <p:cNvSpPr/>
            <p:nvPr/>
          </p:nvSpPr>
          <p:spPr>
            <a:xfrm>
              <a:off x="3665400" y="2648772"/>
              <a:ext cx="464999" cy="173089"/>
            </a:xfrm>
            <a:prstGeom prst="flowChartMagneticDisk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3" name="Прямоугольник 142"/>
            <p:cNvSpPr/>
            <p:nvPr/>
          </p:nvSpPr>
          <p:spPr>
            <a:xfrm>
              <a:off x="467544" y="1484784"/>
              <a:ext cx="988717" cy="158480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4" name="Прямоугольник 143"/>
            <p:cNvSpPr/>
            <p:nvPr/>
          </p:nvSpPr>
          <p:spPr>
            <a:xfrm>
              <a:off x="1514981" y="1484784"/>
              <a:ext cx="2674138" cy="233433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6" name="Прямоугольник 145"/>
            <p:cNvSpPr/>
            <p:nvPr/>
          </p:nvSpPr>
          <p:spPr>
            <a:xfrm>
              <a:off x="937304" y="2146971"/>
              <a:ext cx="458650" cy="29059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7" name="Прямоугольник 146"/>
            <p:cNvSpPr/>
            <p:nvPr/>
          </p:nvSpPr>
          <p:spPr>
            <a:xfrm>
              <a:off x="1238839" y="2313708"/>
              <a:ext cx="65068" cy="73047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8" name="Прямоугольник 147"/>
            <p:cNvSpPr/>
            <p:nvPr/>
          </p:nvSpPr>
          <p:spPr>
            <a:xfrm>
              <a:off x="1076962" y="2183494"/>
              <a:ext cx="65068" cy="73047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9" name="Прямоугольник 148"/>
            <p:cNvSpPr/>
            <p:nvPr/>
          </p:nvSpPr>
          <p:spPr>
            <a:xfrm>
              <a:off x="1240425" y="2183494"/>
              <a:ext cx="65069" cy="73047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51" name="Прямая со стрелкой 150"/>
            <p:cNvCxnSpPr>
              <a:stCxn id="148" idx="3"/>
              <a:endCxn id="149" idx="1"/>
            </p:cNvCxnSpPr>
            <p:nvPr/>
          </p:nvCxnSpPr>
          <p:spPr>
            <a:xfrm>
              <a:off x="1142029" y="2220018"/>
              <a:ext cx="98396" cy="1587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Прямая соединительная линия 151"/>
            <p:cNvCxnSpPr>
              <a:stCxn id="148" idx="2"/>
              <a:endCxn id="147" idx="1"/>
            </p:cNvCxnSpPr>
            <p:nvPr/>
          </p:nvCxnSpPr>
          <p:spPr>
            <a:xfrm rot="16200000" flipH="1">
              <a:off x="1126925" y="2238318"/>
              <a:ext cx="93691" cy="130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Прямоугольник 155"/>
            <p:cNvSpPr/>
            <p:nvPr/>
          </p:nvSpPr>
          <p:spPr>
            <a:xfrm>
              <a:off x="1330886" y="2146971"/>
              <a:ext cx="65068" cy="2905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7" name="Прямоугольник 156"/>
            <p:cNvSpPr/>
            <p:nvPr/>
          </p:nvSpPr>
          <p:spPr>
            <a:xfrm>
              <a:off x="940478" y="2148558"/>
              <a:ext cx="66655" cy="290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2758" name="Picture 2" descr="C:\Documents and Settings\Администратор\Рабочий стол\sftp_gui_client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5704" y="1694345"/>
              <a:ext cx="449982" cy="290802"/>
            </a:xfrm>
            <a:prstGeom prst="rect">
              <a:avLst/>
            </a:prstGeom>
            <a:noFill/>
            <a:ln w="6350">
              <a:solidFill>
                <a:srgbClr val="002060"/>
              </a:solidFill>
              <a:miter lim="800000"/>
              <a:headEnd/>
              <a:tailEnd/>
            </a:ln>
          </p:spPr>
        </p:pic>
        <p:pic>
          <p:nvPicPr>
            <p:cNvPr id="22759" name="Picture 3" descr="C:\Documents and Settings\Администратор\Рабочий стол\16-05_konqueror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5704" y="2589830"/>
              <a:ext cx="416332" cy="348962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cxnSp>
          <p:nvCxnSpPr>
            <p:cNvPr id="161" name="Прямая со стрелкой 160"/>
            <p:cNvCxnSpPr>
              <a:stCxn id="30722" idx="2"/>
              <a:endCxn id="157" idx="1"/>
            </p:cNvCxnSpPr>
            <p:nvPr/>
          </p:nvCxnSpPr>
          <p:spPr>
            <a:xfrm rot="16200000" flipH="1">
              <a:off x="691222" y="2043810"/>
              <a:ext cx="308068" cy="190443"/>
            </a:xfrm>
            <a:prstGeom prst="straightConnector1">
              <a:avLst/>
            </a:prstGeom>
            <a:ln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Прямая со стрелкой 163"/>
            <p:cNvCxnSpPr>
              <a:stCxn id="30723" idx="0"/>
              <a:endCxn id="157" idx="1"/>
            </p:cNvCxnSpPr>
            <p:nvPr/>
          </p:nvCxnSpPr>
          <p:spPr>
            <a:xfrm rot="5400000" flipH="1" flipV="1">
              <a:off x="688846" y="2338383"/>
              <a:ext cx="296951" cy="206313"/>
            </a:xfrm>
            <a:prstGeom prst="straightConnector1">
              <a:avLst/>
            </a:prstGeom>
            <a:ln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 стрелкой 166"/>
            <p:cNvCxnSpPr>
              <a:stCxn id="156" idx="3"/>
              <a:endCxn id="60" idx="1"/>
            </p:cNvCxnSpPr>
            <p:nvPr/>
          </p:nvCxnSpPr>
          <p:spPr>
            <a:xfrm>
              <a:off x="1395954" y="2293065"/>
              <a:ext cx="617354" cy="236608"/>
            </a:xfrm>
            <a:prstGeom prst="straightConnector1">
              <a:avLst/>
            </a:prstGeom>
            <a:ln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Прямая со стрелкой 169"/>
            <p:cNvCxnSpPr>
              <a:stCxn id="156" idx="3"/>
              <a:endCxn id="44" idx="1"/>
            </p:cNvCxnSpPr>
            <p:nvPr/>
          </p:nvCxnSpPr>
          <p:spPr>
            <a:xfrm flipV="1">
              <a:off x="1395954" y="2132679"/>
              <a:ext cx="358668" cy="160386"/>
            </a:xfrm>
            <a:prstGeom prst="straightConnector1">
              <a:avLst/>
            </a:prstGeom>
            <a:ln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Прямая со стрелкой 171"/>
            <p:cNvCxnSpPr>
              <a:stCxn id="11" idx="2"/>
            </p:cNvCxnSpPr>
            <p:nvPr/>
          </p:nvCxnSpPr>
          <p:spPr>
            <a:xfrm rot="16200000" flipH="1">
              <a:off x="1989463" y="2231193"/>
              <a:ext cx="131802" cy="198378"/>
            </a:xfrm>
            <a:prstGeom prst="straightConnector1">
              <a:avLst/>
            </a:prstGeom>
            <a:ln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 стрелкой 173"/>
            <p:cNvCxnSpPr/>
            <p:nvPr/>
          </p:nvCxnSpPr>
          <p:spPr>
            <a:xfrm rot="16200000" flipH="1">
              <a:off x="2343369" y="2666298"/>
              <a:ext cx="131802" cy="198379"/>
            </a:xfrm>
            <a:prstGeom prst="straightConnector1">
              <a:avLst/>
            </a:prstGeom>
            <a:ln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Прямая со стрелкой 175"/>
            <p:cNvCxnSpPr>
              <a:stCxn id="83" idx="3"/>
            </p:cNvCxnSpPr>
            <p:nvPr/>
          </p:nvCxnSpPr>
          <p:spPr>
            <a:xfrm flipV="1">
              <a:off x="2914738" y="2337528"/>
              <a:ext cx="401517" cy="447810"/>
            </a:xfrm>
            <a:prstGeom prst="straightConnector1">
              <a:avLst/>
            </a:prstGeom>
            <a:ln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Прямая со стрелкой 178"/>
            <p:cNvCxnSpPr>
              <a:stCxn id="70" idx="3"/>
            </p:cNvCxnSpPr>
            <p:nvPr/>
          </p:nvCxnSpPr>
          <p:spPr>
            <a:xfrm flipV="1">
              <a:off x="2422760" y="2280361"/>
              <a:ext cx="893495" cy="249312"/>
            </a:xfrm>
            <a:prstGeom prst="straightConnector1">
              <a:avLst/>
            </a:prstGeom>
            <a:ln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Прямая со стрелкой 181"/>
            <p:cNvCxnSpPr>
              <a:stCxn id="43" idx="3"/>
            </p:cNvCxnSpPr>
            <p:nvPr/>
          </p:nvCxnSpPr>
          <p:spPr>
            <a:xfrm>
              <a:off x="2160900" y="2131091"/>
              <a:ext cx="1155355" cy="90514"/>
            </a:xfrm>
            <a:prstGeom prst="straightConnector1">
              <a:avLst/>
            </a:prstGeom>
            <a:ln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 стрелкой 184"/>
            <p:cNvCxnSpPr>
              <a:stCxn id="57" idx="3"/>
            </p:cNvCxnSpPr>
            <p:nvPr/>
          </p:nvCxnSpPr>
          <p:spPr>
            <a:xfrm>
              <a:off x="2775080" y="1965942"/>
              <a:ext cx="541175" cy="198497"/>
            </a:xfrm>
            <a:prstGeom prst="straightConnector1">
              <a:avLst/>
            </a:prstGeom>
            <a:ln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Прямая со стрелкой 191"/>
            <p:cNvCxnSpPr/>
            <p:nvPr/>
          </p:nvCxnSpPr>
          <p:spPr>
            <a:xfrm rot="16200000" flipH="1">
              <a:off x="3628053" y="2428890"/>
              <a:ext cx="176265" cy="177747"/>
            </a:xfrm>
            <a:prstGeom prst="straightConnector1">
              <a:avLst/>
            </a:prstGeom>
            <a:ln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771" name="TextBox 673"/>
            <p:cNvSpPr txBox="1">
              <a:spLocks noChangeArrowheads="1"/>
            </p:cNvSpPr>
            <p:nvPr/>
          </p:nvSpPr>
          <p:spPr bwMode="auto">
            <a:xfrm>
              <a:off x="467544" y="1484784"/>
              <a:ext cx="838440" cy="246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/>
                <a:t>Client GUI </a:t>
              </a:r>
              <a:endParaRPr lang="ru-RU" sz="1000" b="1"/>
            </a:p>
          </p:txBody>
        </p:sp>
        <p:sp>
          <p:nvSpPr>
            <p:cNvPr id="22772" name="TextBox 674"/>
            <p:cNvSpPr txBox="1">
              <a:spLocks noChangeArrowheads="1"/>
            </p:cNvSpPr>
            <p:nvPr/>
          </p:nvSpPr>
          <p:spPr bwMode="auto">
            <a:xfrm>
              <a:off x="946930" y="2627620"/>
              <a:ext cx="633318" cy="369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 b="1"/>
                <a:t>Web </a:t>
              </a:r>
            </a:p>
            <a:p>
              <a:pPr algn="ctr"/>
              <a:r>
                <a:rPr lang="en-US" sz="900" b="1"/>
                <a:t>browser</a:t>
              </a:r>
              <a:endParaRPr lang="ru-RU" sz="900" b="1"/>
            </a:p>
          </p:txBody>
        </p:sp>
        <p:sp>
          <p:nvSpPr>
            <p:cNvPr id="22773" name="TextBox 675"/>
            <p:cNvSpPr txBox="1">
              <a:spLocks noChangeArrowheads="1"/>
            </p:cNvSpPr>
            <p:nvPr/>
          </p:nvSpPr>
          <p:spPr bwMode="auto">
            <a:xfrm>
              <a:off x="1914177" y="2881561"/>
              <a:ext cx="889721" cy="23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 b="1"/>
                <a:t>GB structure</a:t>
              </a:r>
              <a:endParaRPr lang="ru-RU" sz="900" b="1"/>
            </a:p>
          </p:txBody>
        </p:sp>
        <p:sp>
          <p:nvSpPr>
            <p:cNvPr id="22774" name="TextBox 676"/>
            <p:cNvSpPr txBox="1">
              <a:spLocks noChangeArrowheads="1"/>
            </p:cNvSpPr>
            <p:nvPr/>
          </p:nvSpPr>
          <p:spPr bwMode="auto">
            <a:xfrm>
              <a:off x="3298785" y="2843461"/>
              <a:ext cx="796775" cy="21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800" b="1"/>
                <a:t>data storage</a:t>
              </a:r>
              <a:endParaRPr lang="ru-RU" sz="800" b="1"/>
            </a:p>
          </p:txBody>
        </p:sp>
        <p:sp>
          <p:nvSpPr>
            <p:cNvPr id="22775" name="TextBox 677"/>
            <p:cNvSpPr txBox="1">
              <a:spLocks noChangeArrowheads="1"/>
            </p:cNvSpPr>
            <p:nvPr/>
          </p:nvSpPr>
          <p:spPr bwMode="auto">
            <a:xfrm>
              <a:off x="2247038" y="1484784"/>
              <a:ext cx="1094845" cy="230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900" b="1">
                  <a:solidFill>
                    <a:schemeClr val="bg1"/>
                  </a:solidFill>
                </a:rPr>
                <a:t>Process control</a:t>
              </a:r>
              <a:endParaRPr lang="ru-RU" sz="9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2533" name="Группа 429"/>
          <p:cNvGrpSpPr>
            <a:grpSpLocks/>
          </p:cNvGrpSpPr>
          <p:nvPr/>
        </p:nvGrpSpPr>
        <p:grpSpPr bwMode="auto">
          <a:xfrm>
            <a:off x="4686300" y="1336675"/>
            <a:ext cx="3722688" cy="1646238"/>
            <a:chOff x="4644008" y="1465734"/>
            <a:chExt cx="3722073" cy="1646726"/>
          </a:xfrm>
        </p:grpSpPr>
        <p:sp>
          <p:nvSpPr>
            <p:cNvPr id="387" name="Прямоугольник 386"/>
            <p:cNvSpPr/>
            <p:nvPr/>
          </p:nvSpPr>
          <p:spPr>
            <a:xfrm>
              <a:off x="7377231" y="1775389"/>
              <a:ext cx="988850" cy="129419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88" name="Прямоугольник 387"/>
            <p:cNvSpPr/>
            <p:nvPr/>
          </p:nvSpPr>
          <p:spPr>
            <a:xfrm>
              <a:off x="5691585" y="1775389"/>
              <a:ext cx="1626919" cy="129419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22649" name="Группа 388"/>
            <p:cNvGrpSpPr>
              <a:grpSpLocks/>
            </p:cNvGrpSpPr>
            <p:nvPr/>
          </p:nvGrpSpPr>
          <p:grpSpPr bwMode="auto">
            <a:xfrm>
              <a:off x="5927841" y="1850897"/>
              <a:ext cx="1163205" cy="1087895"/>
              <a:chOff x="4427984" y="1412776"/>
              <a:chExt cx="2863180" cy="2350368"/>
            </a:xfrm>
          </p:grpSpPr>
          <p:grpSp>
            <p:nvGrpSpPr>
              <p:cNvPr id="22691" name="Группа 426"/>
              <p:cNvGrpSpPr>
                <a:grpSpLocks/>
              </p:cNvGrpSpPr>
              <p:nvPr/>
            </p:nvGrpSpPr>
            <p:grpSpPr bwMode="auto">
              <a:xfrm>
                <a:off x="4427984" y="1772816"/>
                <a:ext cx="1008112" cy="578718"/>
                <a:chOff x="3419872" y="2132856"/>
                <a:chExt cx="1008112" cy="578718"/>
              </a:xfrm>
            </p:grpSpPr>
            <p:sp>
              <p:nvSpPr>
                <p:cNvPr id="467" name="Прямоугольник 466"/>
                <p:cNvSpPr/>
                <p:nvPr/>
              </p:nvSpPr>
              <p:spPr>
                <a:xfrm>
                  <a:off x="3420470" y="2168897"/>
                  <a:ext cx="1007984" cy="62440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68" name="Прямоугольник 467"/>
                <p:cNvSpPr/>
                <p:nvPr/>
              </p:nvSpPr>
              <p:spPr>
                <a:xfrm>
                  <a:off x="3623630" y="2577159"/>
                  <a:ext cx="144555" cy="14409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69" name="Прямоугольник 468"/>
                <p:cNvSpPr/>
                <p:nvPr/>
              </p:nvSpPr>
              <p:spPr>
                <a:xfrm>
                  <a:off x="3729115" y="2288975"/>
                  <a:ext cx="140649" cy="14409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70" name="Прямоугольник 469"/>
                <p:cNvSpPr/>
                <p:nvPr/>
              </p:nvSpPr>
              <p:spPr>
                <a:xfrm>
                  <a:off x="4088551" y="2288975"/>
                  <a:ext cx="144557" cy="14409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71" name="Прямоугольник 470"/>
                <p:cNvSpPr/>
                <p:nvPr/>
              </p:nvSpPr>
              <p:spPr>
                <a:xfrm>
                  <a:off x="3799440" y="2577159"/>
                  <a:ext cx="144557" cy="14409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cxnSp>
              <p:nvCxnSpPr>
                <p:cNvPr id="472" name="Прямая со стрелкой 471"/>
                <p:cNvCxnSpPr>
                  <a:stCxn id="469" idx="3"/>
                  <a:endCxn id="470" idx="1"/>
                </p:cNvCxnSpPr>
                <p:nvPr/>
              </p:nvCxnSpPr>
              <p:spPr>
                <a:xfrm>
                  <a:off x="3869764" y="2361020"/>
                  <a:ext cx="218787" cy="3432"/>
                </a:xfrm>
                <a:prstGeom prst="straightConnector1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Прямая соединительная линия 472"/>
                <p:cNvCxnSpPr>
                  <a:stCxn id="469" idx="2"/>
                </p:cNvCxnSpPr>
                <p:nvPr/>
              </p:nvCxnSpPr>
              <p:spPr>
                <a:xfrm rot="5400000">
                  <a:off x="3763416" y="2469091"/>
                  <a:ext cx="7204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Прямая соединительная линия 473"/>
                <p:cNvCxnSpPr/>
                <p:nvPr/>
              </p:nvCxnSpPr>
              <p:spPr>
                <a:xfrm rot="5400000">
                  <a:off x="3661836" y="2544568"/>
                  <a:ext cx="7204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Прямая соединительная линия 474"/>
                <p:cNvCxnSpPr/>
                <p:nvPr/>
              </p:nvCxnSpPr>
              <p:spPr>
                <a:xfrm rot="5400000">
                  <a:off x="3833740" y="2544568"/>
                  <a:ext cx="7204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6" name="Прямая соединительная линия 475"/>
                <p:cNvCxnSpPr/>
                <p:nvPr/>
              </p:nvCxnSpPr>
              <p:spPr>
                <a:xfrm rot="10800000">
                  <a:off x="3686140" y="2505112"/>
                  <a:ext cx="19143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7" name="Прямоугольник 476"/>
                <p:cNvSpPr/>
                <p:nvPr/>
              </p:nvSpPr>
              <p:spPr>
                <a:xfrm>
                  <a:off x="4283897" y="2168897"/>
                  <a:ext cx="144557" cy="6244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78" name="Прямоугольник 477"/>
                <p:cNvSpPr/>
                <p:nvPr/>
              </p:nvSpPr>
              <p:spPr>
                <a:xfrm>
                  <a:off x="3428284" y="2172329"/>
                  <a:ext cx="144555" cy="6244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22692" name="Группа 427"/>
              <p:cNvGrpSpPr>
                <a:grpSpLocks/>
              </p:cNvGrpSpPr>
              <p:nvPr/>
            </p:nvGrpSpPr>
            <p:grpSpPr bwMode="auto">
              <a:xfrm>
                <a:off x="5940152" y="1412776"/>
                <a:ext cx="1008112" cy="578718"/>
                <a:chOff x="3419872" y="2132856"/>
                <a:chExt cx="1008112" cy="578718"/>
              </a:xfrm>
            </p:grpSpPr>
            <p:sp>
              <p:nvSpPr>
                <p:cNvPr id="455" name="Прямоугольник 454"/>
                <p:cNvSpPr/>
                <p:nvPr/>
              </p:nvSpPr>
              <p:spPr>
                <a:xfrm>
                  <a:off x="3420278" y="2134399"/>
                  <a:ext cx="1007984" cy="658707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56" name="Прямоугольник 455"/>
                <p:cNvSpPr/>
                <p:nvPr/>
              </p:nvSpPr>
              <p:spPr>
                <a:xfrm>
                  <a:off x="3623438" y="2576967"/>
                  <a:ext cx="144557" cy="14409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57" name="Прямоугольник 456"/>
                <p:cNvSpPr/>
                <p:nvPr/>
              </p:nvSpPr>
              <p:spPr>
                <a:xfrm>
                  <a:off x="3728926" y="2206444"/>
                  <a:ext cx="140649" cy="226431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58" name="Прямоугольник 457"/>
                <p:cNvSpPr/>
                <p:nvPr/>
              </p:nvSpPr>
              <p:spPr>
                <a:xfrm>
                  <a:off x="4088362" y="2206444"/>
                  <a:ext cx="144555" cy="226431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59" name="Прямоугольник 458"/>
                <p:cNvSpPr/>
                <p:nvPr/>
              </p:nvSpPr>
              <p:spPr>
                <a:xfrm>
                  <a:off x="3799250" y="2576967"/>
                  <a:ext cx="144555" cy="14409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cxnSp>
              <p:nvCxnSpPr>
                <p:cNvPr id="460" name="Прямая со стрелкой 459"/>
                <p:cNvCxnSpPr>
                  <a:stCxn id="457" idx="3"/>
                  <a:endCxn id="458" idx="1"/>
                </p:cNvCxnSpPr>
                <p:nvPr/>
              </p:nvCxnSpPr>
              <p:spPr>
                <a:xfrm>
                  <a:off x="3869575" y="2360830"/>
                  <a:ext cx="218787" cy="3430"/>
                </a:xfrm>
                <a:prstGeom prst="straightConnector1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1" name="Прямая соединительная линия 460"/>
                <p:cNvCxnSpPr>
                  <a:stCxn id="457" idx="2"/>
                </p:cNvCxnSpPr>
                <p:nvPr/>
              </p:nvCxnSpPr>
              <p:spPr>
                <a:xfrm rot="5400000">
                  <a:off x="3763226" y="2468898"/>
                  <a:ext cx="7204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2" name="Прямая соединительная линия 461"/>
                <p:cNvCxnSpPr/>
                <p:nvPr/>
              </p:nvCxnSpPr>
              <p:spPr>
                <a:xfrm rot="5400000">
                  <a:off x="3661647" y="2544375"/>
                  <a:ext cx="7204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Прямая соединительная линия 462"/>
                <p:cNvCxnSpPr/>
                <p:nvPr/>
              </p:nvCxnSpPr>
              <p:spPr>
                <a:xfrm rot="5400000">
                  <a:off x="3833551" y="2544375"/>
                  <a:ext cx="7204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4" name="Прямая соединительная линия 463"/>
                <p:cNvCxnSpPr/>
                <p:nvPr/>
              </p:nvCxnSpPr>
              <p:spPr>
                <a:xfrm rot="10800000">
                  <a:off x="3685948" y="2504922"/>
                  <a:ext cx="19144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5" name="Прямоугольник 464"/>
                <p:cNvSpPr/>
                <p:nvPr/>
              </p:nvSpPr>
              <p:spPr>
                <a:xfrm>
                  <a:off x="4283707" y="2134399"/>
                  <a:ext cx="144555" cy="65870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66" name="Прямоугольник 465"/>
                <p:cNvSpPr/>
                <p:nvPr/>
              </p:nvSpPr>
              <p:spPr>
                <a:xfrm>
                  <a:off x="3428092" y="2137829"/>
                  <a:ext cx="144557" cy="65870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22693" name="Группа 428"/>
              <p:cNvGrpSpPr>
                <a:grpSpLocks/>
              </p:cNvGrpSpPr>
              <p:nvPr/>
            </p:nvGrpSpPr>
            <p:grpSpPr bwMode="auto">
              <a:xfrm>
                <a:off x="5073377" y="2631976"/>
                <a:ext cx="1008112" cy="578718"/>
                <a:chOff x="3419872" y="2132856"/>
                <a:chExt cx="1008112" cy="578718"/>
              </a:xfrm>
            </p:grpSpPr>
            <p:sp>
              <p:nvSpPr>
                <p:cNvPr id="443" name="Прямоугольник 442"/>
                <p:cNvSpPr/>
                <p:nvPr/>
              </p:nvSpPr>
              <p:spPr>
                <a:xfrm>
                  <a:off x="3419717" y="2133120"/>
                  <a:ext cx="1007984" cy="576369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44" name="Прямоугольник 443"/>
                <p:cNvSpPr/>
                <p:nvPr/>
              </p:nvSpPr>
              <p:spPr>
                <a:xfrm>
                  <a:off x="3622877" y="2493351"/>
                  <a:ext cx="144557" cy="14409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45" name="Прямоугольник 444"/>
                <p:cNvSpPr/>
                <p:nvPr/>
              </p:nvSpPr>
              <p:spPr>
                <a:xfrm>
                  <a:off x="3728364" y="2205167"/>
                  <a:ext cx="140649" cy="14409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46" name="Прямоугольник 445"/>
                <p:cNvSpPr/>
                <p:nvPr/>
              </p:nvSpPr>
              <p:spPr>
                <a:xfrm>
                  <a:off x="4087801" y="2205167"/>
                  <a:ext cx="144555" cy="14409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47" name="Прямоугольник 446"/>
                <p:cNvSpPr/>
                <p:nvPr/>
              </p:nvSpPr>
              <p:spPr>
                <a:xfrm>
                  <a:off x="3798689" y="2493351"/>
                  <a:ext cx="144555" cy="14409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cxnSp>
              <p:nvCxnSpPr>
                <p:cNvPr id="448" name="Прямая со стрелкой 447"/>
                <p:cNvCxnSpPr>
                  <a:stCxn id="445" idx="3"/>
                  <a:endCxn id="446" idx="1"/>
                </p:cNvCxnSpPr>
                <p:nvPr/>
              </p:nvCxnSpPr>
              <p:spPr>
                <a:xfrm>
                  <a:off x="3869013" y="2277212"/>
                  <a:ext cx="218787" cy="3432"/>
                </a:xfrm>
                <a:prstGeom prst="straightConnector1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Прямая соединительная линия 448"/>
                <p:cNvCxnSpPr>
                  <a:stCxn id="445" idx="2"/>
                </p:cNvCxnSpPr>
                <p:nvPr/>
              </p:nvCxnSpPr>
              <p:spPr>
                <a:xfrm rot="5400000">
                  <a:off x="3762665" y="2385283"/>
                  <a:ext cx="7204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0" name="Прямая соединительная линия 449"/>
                <p:cNvCxnSpPr/>
                <p:nvPr/>
              </p:nvCxnSpPr>
              <p:spPr>
                <a:xfrm rot="5400000">
                  <a:off x="3661085" y="2460760"/>
                  <a:ext cx="7204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1" name="Прямая соединительная линия 450"/>
                <p:cNvCxnSpPr/>
                <p:nvPr/>
              </p:nvCxnSpPr>
              <p:spPr>
                <a:xfrm rot="5400000">
                  <a:off x="3832990" y="2460760"/>
                  <a:ext cx="7204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Прямая соединительная линия 451"/>
                <p:cNvCxnSpPr/>
                <p:nvPr/>
              </p:nvCxnSpPr>
              <p:spPr>
                <a:xfrm rot="10800000">
                  <a:off x="3685387" y="2421304"/>
                  <a:ext cx="19144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3" name="Прямоугольник 452"/>
                <p:cNvSpPr/>
                <p:nvPr/>
              </p:nvSpPr>
              <p:spPr>
                <a:xfrm>
                  <a:off x="4283146" y="2133120"/>
                  <a:ext cx="144555" cy="57636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54" name="Прямоугольник 453"/>
                <p:cNvSpPr/>
                <p:nvPr/>
              </p:nvSpPr>
              <p:spPr>
                <a:xfrm>
                  <a:off x="3427531" y="2136552"/>
                  <a:ext cx="144557" cy="57636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22694" name="Группа 429"/>
              <p:cNvGrpSpPr>
                <a:grpSpLocks/>
              </p:cNvGrpSpPr>
              <p:nvPr/>
            </p:nvGrpSpPr>
            <p:grpSpPr bwMode="auto">
              <a:xfrm>
                <a:off x="6283052" y="3184426"/>
                <a:ext cx="1008112" cy="578718"/>
                <a:chOff x="3419872" y="2132856"/>
                <a:chExt cx="1008112" cy="578718"/>
              </a:xfrm>
            </p:grpSpPr>
            <p:sp>
              <p:nvSpPr>
                <p:cNvPr id="431" name="Прямоугольник 430"/>
                <p:cNvSpPr/>
                <p:nvPr/>
              </p:nvSpPr>
              <p:spPr>
                <a:xfrm>
                  <a:off x="3421189" y="2133025"/>
                  <a:ext cx="1007984" cy="576369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32" name="Прямоугольник 431"/>
                <p:cNvSpPr/>
                <p:nvPr/>
              </p:nvSpPr>
              <p:spPr>
                <a:xfrm>
                  <a:off x="3624348" y="2493254"/>
                  <a:ext cx="144557" cy="14409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33" name="Прямоугольник 432"/>
                <p:cNvSpPr/>
                <p:nvPr/>
              </p:nvSpPr>
              <p:spPr>
                <a:xfrm>
                  <a:off x="3729836" y="2205070"/>
                  <a:ext cx="140649" cy="14409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34" name="Прямоугольник 433"/>
                <p:cNvSpPr/>
                <p:nvPr/>
              </p:nvSpPr>
              <p:spPr>
                <a:xfrm>
                  <a:off x="4089272" y="2205070"/>
                  <a:ext cx="144555" cy="14409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35" name="Прямоугольник 434"/>
                <p:cNvSpPr/>
                <p:nvPr/>
              </p:nvSpPr>
              <p:spPr>
                <a:xfrm>
                  <a:off x="3800161" y="2493254"/>
                  <a:ext cx="144555" cy="14409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cxnSp>
              <p:nvCxnSpPr>
                <p:cNvPr id="436" name="Прямая со стрелкой 435"/>
                <p:cNvCxnSpPr>
                  <a:stCxn id="433" idx="3"/>
                  <a:endCxn id="434" idx="1"/>
                </p:cNvCxnSpPr>
                <p:nvPr/>
              </p:nvCxnSpPr>
              <p:spPr>
                <a:xfrm>
                  <a:off x="3870485" y="2277117"/>
                  <a:ext cx="218787" cy="3430"/>
                </a:xfrm>
                <a:prstGeom prst="straightConnector1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Прямая соединительная линия 436"/>
                <p:cNvCxnSpPr>
                  <a:stCxn id="433" idx="2"/>
                </p:cNvCxnSpPr>
                <p:nvPr/>
              </p:nvCxnSpPr>
              <p:spPr>
                <a:xfrm rot="5400000">
                  <a:off x="3764137" y="2385185"/>
                  <a:ext cx="7204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Прямая соединительная линия 437"/>
                <p:cNvCxnSpPr/>
                <p:nvPr/>
              </p:nvCxnSpPr>
              <p:spPr>
                <a:xfrm rot="5400000">
                  <a:off x="3662557" y="2460662"/>
                  <a:ext cx="7204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Прямая соединительная линия 438"/>
                <p:cNvCxnSpPr/>
                <p:nvPr/>
              </p:nvCxnSpPr>
              <p:spPr>
                <a:xfrm rot="5400000">
                  <a:off x="3834462" y="2460662"/>
                  <a:ext cx="7204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0" name="Прямая соединительная линия 439"/>
                <p:cNvCxnSpPr/>
                <p:nvPr/>
              </p:nvCxnSpPr>
              <p:spPr>
                <a:xfrm rot="10800000">
                  <a:off x="3686859" y="2421209"/>
                  <a:ext cx="19144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1" name="Прямоугольник 440"/>
                <p:cNvSpPr/>
                <p:nvPr/>
              </p:nvSpPr>
              <p:spPr>
                <a:xfrm>
                  <a:off x="4284618" y="2133025"/>
                  <a:ext cx="144555" cy="57636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442" name="Прямоугольник 441"/>
                <p:cNvSpPr/>
                <p:nvPr/>
              </p:nvSpPr>
              <p:spPr>
                <a:xfrm>
                  <a:off x="3429002" y="2136454"/>
                  <a:ext cx="144557" cy="57636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22650" name="Группа 389"/>
            <p:cNvGrpSpPr>
              <a:grpSpLocks/>
            </p:cNvGrpSpPr>
            <p:nvPr/>
          </p:nvGrpSpPr>
          <p:grpSpPr bwMode="auto">
            <a:xfrm>
              <a:off x="7552024" y="2124547"/>
              <a:ext cx="459124" cy="290802"/>
              <a:chOff x="3419872" y="2132856"/>
              <a:chExt cx="1008112" cy="578718"/>
            </a:xfrm>
          </p:grpSpPr>
          <p:sp>
            <p:nvSpPr>
              <p:cNvPr id="415" name="Прямоугольник 414"/>
              <p:cNvSpPr/>
              <p:nvPr/>
            </p:nvSpPr>
            <p:spPr>
              <a:xfrm>
                <a:off x="3419442" y="2133244"/>
                <a:ext cx="1007208" cy="57515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16" name="Прямоугольник 415"/>
              <p:cNvSpPr/>
              <p:nvPr/>
            </p:nvSpPr>
            <p:spPr>
              <a:xfrm>
                <a:off x="3621580" y="2493505"/>
                <a:ext cx="142892" cy="142207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17" name="Прямоугольник 416"/>
              <p:cNvSpPr/>
              <p:nvPr/>
            </p:nvSpPr>
            <p:spPr>
              <a:xfrm>
                <a:off x="3726134" y="2205927"/>
                <a:ext cx="142892" cy="14220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18" name="Прямоугольник 417"/>
              <p:cNvSpPr/>
              <p:nvPr/>
            </p:nvSpPr>
            <p:spPr>
              <a:xfrm>
                <a:off x="4085105" y="2205927"/>
                <a:ext cx="146376" cy="14220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19" name="Прямоугольник 418"/>
              <p:cNvSpPr/>
              <p:nvPr/>
            </p:nvSpPr>
            <p:spPr>
              <a:xfrm>
                <a:off x="3799323" y="2493505"/>
                <a:ext cx="142890" cy="142207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420" name="Прямая со стрелкой 419"/>
              <p:cNvCxnSpPr>
                <a:stCxn id="417" idx="3"/>
                <a:endCxn id="418" idx="1"/>
              </p:cNvCxnSpPr>
              <p:nvPr/>
            </p:nvCxnSpPr>
            <p:spPr>
              <a:xfrm>
                <a:off x="3869026" y="2278612"/>
                <a:ext cx="216079" cy="0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Прямая соединительная линия 420"/>
              <p:cNvCxnSpPr>
                <a:stCxn id="417" idx="2"/>
              </p:cNvCxnSpPr>
              <p:nvPr/>
            </p:nvCxnSpPr>
            <p:spPr>
              <a:xfrm rot="5400000">
                <a:off x="3762982" y="2384478"/>
                <a:ext cx="7268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Прямая соединительная линия 421"/>
              <p:cNvCxnSpPr/>
              <p:nvPr/>
            </p:nvCxnSpPr>
            <p:spPr>
              <a:xfrm rot="5400000">
                <a:off x="3660006" y="2458744"/>
                <a:ext cx="695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Прямая соединительная линия 422"/>
              <p:cNvCxnSpPr/>
              <p:nvPr/>
            </p:nvCxnSpPr>
            <p:spPr>
              <a:xfrm rot="5400000">
                <a:off x="3832685" y="2460322"/>
                <a:ext cx="7268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Прямая соединительная линия 423"/>
              <p:cNvCxnSpPr/>
              <p:nvPr/>
            </p:nvCxnSpPr>
            <p:spPr>
              <a:xfrm rot="10800000">
                <a:off x="3684313" y="2420820"/>
                <a:ext cx="19168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5" name="Прямоугольник 424"/>
              <p:cNvSpPr/>
              <p:nvPr/>
            </p:nvSpPr>
            <p:spPr>
              <a:xfrm>
                <a:off x="4283757" y="2133244"/>
                <a:ext cx="142892" cy="57515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26" name="Прямоугольник 425"/>
              <p:cNvSpPr/>
              <p:nvPr/>
            </p:nvSpPr>
            <p:spPr>
              <a:xfrm>
                <a:off x="3429898" y="2136403"/>
                <a:ext cx="142890" cy="57515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391" name="Блок-схема: магнитный диск 390"/>
            <p:cNvSpPr/>
            <p:nvPr/>
          </p:nvSpPr>
          <p:spPr>
            <a:xfrm>
              <a:off x="7842293" y="2648773"/>
              <a:ext cx="465060" cy="173088"/>
            </a:xfrm>
            <a:prstGeom prst="flowChartMagneticDisk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92" name="Прямоугольник 391"/>
            <p:cNvSpPr/>
            <p:nvPr/>
          </p:nvSpPr>
          <p:spPr>
            <a:xfrm>
              <a:off x="4644008" y="1484790"/>
              <a:ext cx="988850" cy="158479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93" name="Прямоугольник 392"/>
            <p:cNvSpPr/>
            <p:nvPr/>
          </p:nvSpPr>
          <p:spPr>
            <a:xfrm>
              <a:off x="5691585" y="1484790"/>
              <a:ext cx="2674496" cy="233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94" name="Прямоугольник 393"/>
            <p:cNvSpPr/>
            <p:nvPr/>
          </p:nvSpPr>
          <p:spPr>
            <a:xfrm>
              <a:off x="5113830" y="2146974"/>
              <a:ext cx="458712" cy="29059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95" name="Прямоугольник 394"/>
            <p:cNvSpPr/>
            <p:nvPr/>
          </p:nvSpPr>
          <p:spPr>
            <a:xfrm>
              <a:off x="5415406" y="2313710"/>
              <a:ext cx="65077" cy="73047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96" name="Прямоугольник 395"/>
            <p:cNvSpPr/>
            <p:nvPr/>
          </p:nvSpPr>
          <p:spPr>
            <a:xfrm>
              <a:off x="5253507" y="2183497"/>
              <a:ext cx="65077" cy="73047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97" name="Прямоугольник 396"/>
            <p:cNvSpPr/>
            <p:nvPr/>
          </p:nvSpPr>
          <p:spPr>
            <a:xfrm>
              <a:off x="5416993" y="2183497"/>
              <a:ext cx="65076" cy="73047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398" name="Прямая со стрелкой 397"/>
            <p:cNvCxnSpPr>
              <a:stCxn id="396" idx="3"/>
              <a:endCxn id="397" idx="1"/>
            </p:cNvCxnSpPr>
            <p:nvPr/>
          </p:nvCxnSpPr>
          <p:spPr>
            <a:xfrm>
              <a:off x="5318585" y="2220021"/>
              <a:ext cx="98409" cy="1587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Прямая соединительная линия 398"/>
            <p:cNvCxnSpPr>
              <a:stCxn id="396" idx="2"/>
              <a:endCxn id="395" idx="1"/>
            </p:cNvCxnSpPr>
            <p:nvPr/>
          </p:nvCxnSpPr>
          <p:spPr>
            <a:xfrm rot="16200000" flipH="1">
              <a:off x="5303483" y="2238312"/>
              <a:ext cx="93691" cy="1301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0" name="Прямоугольник 399"/>
            <p:cNvSpPr/>
            <p:nvPr/>
          </p:nvSpPr>
          <p:spPr>
            <a:xfrm>
              <a:off x="5507465" y="2146974"/>
              <a:ext cx="65077" cy="2905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01" name="Прямоугольник 400"/>
            <p:cNvSpPr/>
            <p:nvPr/>
          </p:nvSpPr>
          <p:spPr>
            <a:xfrm>
              <a:off x="5117005" y="2148561"/>
              <a:ext cx="66664" cy="2905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2662" name="Picture 2" descr="C:\Documents and Settings\Администратор\Рабочий стол\sftp_gui_client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02168" y="1694345"/>
              <a:ext cx="449982" cy="290802"/>
            </a:xfrm>
            <a:prstGeom prst="rect">
              <a:avLst/>
            </a:prstGeom>
            <a:noFill/>
            <a:ln w="6350">
              <a:solidFill>
                <a:srgbClr val="002060"/>
              </a:solidFill>
              <a:miter lim="800000"/>
              <a:headEnd/>
              <a:tailEnd/>
            </a:ln>
          </p:spPr>
        </p:pic>
        <p:pic>
          <p:nvPicPr>
            <p:cNvPr id="22663" name="Picture 3" descr="C:\Documents and Settings\Администратор\Рабочий стол\16-05_konqueror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02168" y="2589830"/>
              <a:ext cx="416332" cy="348962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cxnSp>
          <p:nvCxnSpPr>
            <p:cNvPr id="404" name="Прямая со стрелкой 403"/>
            <p:cNvCxnSpPr>
              <a:stCxn id="402" idx="2"/>
              <a:endCxn id="401" idx="1"/>
            </p:cNvCxnSpPr>
            <p:nvPr/>
          </p:nvCxnSpPr>
          <p:spPr>
            <a:xfrm rot="16200000" flipH="1">
              <a:off x="4867737" y="2043800"/>
              <a:ext cx="308066" cy="190469"/>
            </a:xfrm>
            <a:prstGeom prst="straightConnector1">
              <a:avLst/>
            </a:prstGeom>
            <a:ln>
              <a:solidFill>
                <a:srgbClr val="002060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Прямая со стрелкой 404"/>
            <p:cNvCxnSpPr>
              <a:stCxn id="403" idx="0"/>
              <a:endCxn id="401" idx="1"/>
            </p:cNvCxnSpPr>
            <p:nvPr/>
          </p:nvCxnSpPr>
          <p:spPr>
            <a:xfrm rot="5400000" flipH="1" flipV="1">
              <a:off x="4865360" y="2338371"/>
              <a:ext cx="296950" cy="206341"/>
            </a:xfrm>
            <a:prstGeom prst="straightConnector1">
              <a:avLst/>
            </a:prstGeom>
            <a:ln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Прямая со стрелкой 405"/>
            <p:cNvCxnSpPr>
              <a:stCxn id="400" idx="3"/>
              <a:endCxn id="443" idx="1"/>
            </p:cNvCxnSpPr>
            <p:nvPr/>
          </p:nvCxnSpPr>
          <p:spPr>
            <a:xfrm>
              <a:off x="5572543" y="2293067"/>
              <a:ext cx="617435" cy="255663"/>
            </a:xfrm>
            <a:prstGeom prst="straightConnector1">
              <a:avLst/>
            </a:prstGeom>
            <a:ln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Прямая со стрелкой 406"/>
            <p:cNvCxnSpPr>
              <a:stCxn id="400" idx="3"/>
              <a:endCxn id="478" idx="1"/>
            </p:cNvCxnSpPr>
            <p:nvPr/>
          </p:nvCxnSpPr>
          <p:spPr>
            <a:xfrm flipV="1">
              <a:off x="5572543" y="2151737"/>
              <a:ext cx="358716" cy="141330"/>
            </a:xfrm>
            <a:prstGeom prst="straightConnector1">
              <a:avLst/>
            </a:prstGeom>
            <a:ln>
              <a:solidFill>
                <a:srgbClr val="002060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Прямая со стрелкой 407"/>
            <p:cNvCxnSpPr>
              <a:stCxn id="467" idx="2"/>
            </p:cNvCxnSpPr>
            <p:nvPr/>
          </p:nvCxnSpPr>
          <p:spPr>
            <a:xfrm rot="16200000" flipH="1">
              <a:off x="6166139" y="2250237"/>
              <a:ext cx="131801" cy="198405"/>
            </a:xfrm>
            <a:prstGeom prst="straightConnector1">
              <a:avLst/>
            </a:prstGeom>
            <a:ln>
              <a:solidFill>
                <a:srgbClr val="002060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Прямая со стрелкой 408"/>
            <p:cNvCxnSpPr/>
            <p:nvPr/>
          </p:nvCxnSpPr>
          <p:spPr>
            <a:xfrm rot="16200000" flipH="1">
              <a:off x="6520094" y="2666286"/>
              <a:ext cx="131801" cy="198404"/>
            </a:xfrm>
            <a:prstGeom prst="straightConnector1">
              <a:avLst/>
            </a:prstGeom>
            <a:ln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Прямая со стрелкой 409"/>
            <p:cNvCxnSpPr>
              <a:stCxn id="441" idx="3"/>
            </p:cNvCxnSpPr>
            <p:nvPr/>
          </p:nvCxnSpPr>
          <p:spPr>
            <a:xfrm flipV="1">
              <a:off x="7091529" y="2356586"/>
              <a:ext cx="401572" cy="447808"/>
            </a:xfrm>
            <a:prstGeom prst="straightConnector1">
              <a:avLst/>
            </a:prstGeom>
            <a:ln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Прямая со стрелкой 411"/>
            <p:cNvCxnSpPr>
              <a:stCxn id="477" idx="3"/>
            </p:cNvCxnSpPr>
            <p:nvPr/>
          </p:nvCxnSpPr>
          <p:spPr>
            <a:xfrm>
              <a:off x="6337591" y="2150150"/>
              <a:ext cx="1155509" cy="90514"/>
            </a:xfrm>
            <a:prstGeom prst="straightConnector1">
              <a:avLst/>
            </a:prstGeom>
            <a:ln>
              <a:solidFill>
                <a:srgbClr val="002060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Прямая со стрелкой 412"/>
            <p:cNvCxnSpPr>
              <a:stCxn id="465" idx="3"/>
            </p:cNvCxnSpPr>
            <p:nvPr/>
          </p:nvCxnSpPr>
          <p:spPr>
            <a:xfrm>
              <a:off x="6951852" y="1985001"/>
              <a:ext cx="541249" cy="198496"/>
            </a:xfrm>
            <a:prstGeom prst="straightConnector1">
              <a:avLst/>
            </a:prstGeom>
            <a:ln>
              <a:solidFill>
                <a:srgbClr val="002060"/>
              </a:solidFill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Прямая со стрелкой 413"/>
            <p:cNvCxnSpPr/>
            <p:nvPr/>
          </p:nvCxnSpPr>
          <p:spPr>
            <a:xfrm rot="16200000" flipH="1">
              <a:off x="7804952" y="2428879"/>
              <a:ext cx="176264" cy="177771"/>
            </a:xfrm>
            <a:prstGeom prst="straightConnector1">
              <a:avLst/>
            </a:prstGeom>
            <a:ln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74" name="TextBox 678"/>
            <p:cNvSpPr txBox="1">
              <a:spLocks noChangeArrowheads="1"/>
            </p:cNvSpPr>
            <p:nvPr/>
          </p:nvSpPr>
          <p:spPr bwMode="auto">
            <a:xfrm>
              <a:off x="4706169" y="1465734"/>
              <a:ext cx="838552" cy="40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/>
                <a:t>Client GUI </a:t>
              </a:r>
            </a:p>
            <a:p>
              <a:endParaRPr lang="ru-RU" sz="1000" b="1"/>
            </a:p>
          </p:txBody>
        </p:sp>
        <p:sp>
          <p:nvSpPr>
            <p:cNvPr id="22675" name="TextBox 679"/>
            <p:cNvSpPr txBox="1">
              <a:spLocks noChangeArrowheads="1"/>
            </p:cNvSpPr>
            <p:nvPr/>
          </p:nvSpPr>
          <p:spPr bwMode="auto">
            <a:xfrm>
              <a:off x="5070224" y="2608570"/>
              <a:ext cx="633402" cy="369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 b="1"/>
                <a:t>Web</a:t>
              </a:r>
              <a:r>
                <a:rPr lang="ru-RU" sz="900" b="1"/>
                <a:t> </a:t>
              </a:r>
            </a:p>
            <a:p>
              <a:pPr algn="ctr"/>
              <a:r>
                <a:rPr lang="en-US" sz="900" b="1"/>
                <a:t>browser</a:t>
              </a:r>
              <a:endParaRPr lang="ru-RU" sz="900" b="1"/>
            </a:p>
          </p:txBody>
        </p:sp>
        <p:sp>
          <p:nvSpPr>
            <p:cNvPr id="22676" name="TextBox 680"/>
            <p:cNvSpPr txBox="1">
              <a:spLocks noChangeArrowheads="1"/>
            </p:cNvSpPr>
            <p:nvPr/>
          </p:nvSpPr>
          <p:spPr bwMode="auto">
            <a:xfrm>
              <a:off x="6042486" y="2881561"/>
              <a:ext cx="889840" cy="230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 b="1"/>
                <a:t>GB structure</a:t>
              </a:r>
              <a:endParaRPr lang="ru-RU" sz="900" b="1"/>
            </a:p>
          </p:txBody>
        </p:sp>
        <p:sp>
          <p:nvSpPr>
            <p:cNvPr id="22677" name="TextBox 681"/>
            <p:cNvSpPr txBox="1">
              <a:spLocks noChangeArrowheads="1"/>
            </p:cNvSpPr>
            <p:nvPr/>
          </p:nvSpPr>
          <p:spPr bwMode="auto">
            <a:xfrm>
              <a:off x="7505857" y="2862511"/>
              <a:ext cx="796881" cy="215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800" b="1"/>
                <a:t>data storage</a:t>
              </a:r>
              <a:endParaRPr lang="ru-RU" sz="800" b="1"/>
            </a:p>
          </p:txBody>
        </p:sp>
        <p:sp>
          <p:nvSpPr>
            <p:cNvPr id="22678" name="TextBox 682"/>
            <p:cNvSpPr txBox="1">
              <a:spLocks noChangeArrowheads="1"/>
            </p:cNvSpPr>
            <p:nvPr/>
          </p:nvSpPr>
          <p:spPr bwMode="auto">
            <a:xfrm>
              <a:off x="6488528" y="1465734"/>
              <a:ext cx="1056525" cy="23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 b="1">
                  <a:solidFill>
                    <a:schemeClr val="bg1"/>
                  </a:solidFill>
                </a:rPr>
                <a:t>Process control</a:t>
              </a:r>
              <a:endParaRPr lang="ru-RU" sz="900" b="1">
                <a:solidFill>
                  <a:schemeClr val="bg1"/>
                </a:solidFill>
              </a:endParaRPr>
            </a:p>
          </p:txBody>
        </p:sp>
      </p:grpSp>
      <p:sp>
        <p:nvSpPr>
          <p:cNvPr id="573" name="Прямоугольник 572"/>
          <p:cNvSpPr/>
          <p:nvPr/>
        </p:nvSpPr>
        <p:spPr>
          <a:xfrm>
            <a:off x="7377113" y="4067175"/>
            <a:ext cx="989012" cy="13017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4" name="Прямоугольник 573"/>
          <p:cNvSpPr/>
          <p:nvPr/>
        </p:nvSpPr>
        <p:spPr>
          <a:xfrm>
            <a:off x="5691188" y="4067175"/>
            <a:ext cx="1628775" cy="1301750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2" name="Прямоугольник 641"/>
          <p:cNvSpPr/>
          <p:nvPr/>
        </p:nvSpPr>
        <p:spPr>
          <a:xfrm>
            <a:off x="4643438" y="3775075"/>
            <a:ext cx="989012" cy="1593850"/>
          </a:xfrm>
          <a:prstGeom prst="rect">
            <a:avLst/>
          </a:prstGeom>
          <a:solidFill>
            <a:schemeClr val="bg1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3" name="Прямоугольник 642"/>
          <p:cNvSpPr/>
          <p:nvPr/>
        </p:nvSpPr>
        <p:spPr>
          <a:xfrm>
            <a:off x="5691188" y="3775075"/>
            <a:ext cx="2674937" cy="233363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38" name="TextBox 672"/>
          <p:cNvSpPr txBox="1">
            <a:spLocks noChangeArrowheads="1"/>
          </p:cNvSpPr>
          <p:nvPr/>
        </p:nvSpPr>
        <p:spPr bwMode="auto">
          <a:xfrm>
            <a:off x="7596188" y="4414838"/>
            <a:ext cx="58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500" b="1">
                <a:solidFill>
                  <a:srgbClr val="002060"/>
                </a:solidFill>
              </a:rPr>
              <a:t>?</a:t>
            </a:r>
            <a:endParaRPr lang="ru-RU" sz="2500" b="1">
              <a:solidFill>
                <a:srgbClr val="002060"/>
              </a:solidFill>
            </a:endParaRPr>
          </a:p>
        </p:txBody>
      </p:sp>
      <p:sp>
        <p:nvSpPr>
          <p:cNvPr id="480" name="Прямоугольник 479"/>
          <p:cNvSpPr/>
          <p:nvPr/>
        </p:nvSpPr>
        <p:spPr bwMode="auto">
          <a:xfrm>
            <a:off x="3243263" y="4022725"/>
            <a:ext cx="989012" cy="12938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1" name="Прямоугольник 480"/>
          <p:cNvSpPr/>
          <p:nvPr/>
        </p:nvSpPr>
        <p:spPr bwMode="auto">
          <a:xfrm>
            <a:off x="1557338" y="4022725"/>
            <a:ext cx="1627187" cy="12938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2541" name="Группа 519"/>
          <p:cNvGrpSpPr>
            <a:grpSpLocks/>
          </p:cNvGrpSpPr>
          <p:nvPr/>
        </p:nvGrpSpPr>
        <p:grpSpPr bwMode="auto">
          <a:xfrm>
            <a:off x="1793875" y="4264025"/>
            <a:ext cx="409575" cy="268288"/>
            <a:chOff x="3419872" y="2132856"/>
            <a:chExt cx="1008112" cy="578718"/>
          </a:xfrm>
        </p:grpSpPr>
        <p:sp>
          <p:nvSpPr>
            <p:cNvPr id="560" name="Прямоугольник 559"/>
            <p:cNvSpPr/>
            <p:nvPr/>
          </p:nvSpPr>
          <p:spPr>
            <a:xfrm>
              <a:off x="3419872" y="2132856"/>
              <a:ext cx="1008112" cy="5752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61" name="Прямоугольник 560"/>
            <p:cNvSpPr/>
            <p:nvPr/>
          </p:nvSpPr>
          <p:spPr>
            <a:xfrm>
              <a:off x="3623057" y="2492415"/>
              <a:ext cx="144575" cy="143823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62" name="Прямоугольник 561"/>
            <p:cNvSpPr/>
            <p:nvPr/>
          </p:nvSpPr>
          <p:spPr>
            <a:xfrm>
              <a:off x="3728559" y="2204769"/>
              <a:ext cx="140667" cy="143823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63" name="Прямоугольник 562"/>
            <p:cNvSpPr/>
            <p:nvPr/>
          </p:nvSpPr>
          <p:spPr>
            <a:xfrm>
              <a:off x="4088040" y="2204769"/>
              <a:ext cx="144573" cy="143823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64" name="Прямоугольник 563"/>
            <p:cNvSpPr/>
            <p:nvPr/>
          </p:nvSpPr>
          <p:spPr>
            <a:xfrm>
              <a:off x="3798892" y="2492415"/>
              <a:ext cx="144573" cy="143823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565" name="Прямая со стрелкой 564"/>
            <p:cNvCxnSpPr>
              <a:stCxn id="562" idx="3"/>
              <a:endCxn id="563" idx="1"/>
            </p:cNvCxnSpPr>
            <p:nvPr/>
          </p:nvCxnSpPr>
          <p:spPr>
            <a:xfrm>
              <a:off x="3869225" y="2276679"/>
              <a:ext cx="218815" cy="3425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Прямая соединительная линия 565"/>
            <p:cNvCxnSpPr>
              <a:stCxn id="562" idx="2"/>
            </p:cNvCxnSpPr>
            <p:nvPr/>
          </p:nvCxnSpPr>
          <p:spPr>
            <a:xfrm rot="5400000">
              <a:off x="3762936" y="2384548"/>
              <a:ext cx="719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Прямая соединительная линия 566"/>
            <p:cNvCxnSpPr/>
            <p:nvPr/>
          </p:nvCxnSpPr>
          <p:spPr>
            <a:xfrm rot="5400000">
              <a:off x="3661343" y="2459884"/>
              <a:ext cx="719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Прямая соединительная линия 567"/>
            <p:cNvCxnSpPr/>
            <p:nvPr/>
          </p:nvCxnSpPr>
          <p:spPr>
            <a:xfrm rot="5400000">
              <a:off x="3833269" y="2459884"/>
              <a:ext cx="719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Прямая соединительная линия 568"/>
            <p:cNvCxnSpPr/>
            <p:nvPr/>
          </p:nvCxnSpPr>
          <p:spPr>
            <a:xfrm rot="10800000">
              <a:off x="3685576" y="2420502"/>
              <a:ext cx="1914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0" name="Прямоугольник 569"/>
            <p:cNvSpPr/>
            <p:nvPr/>
          </p:nvSpPr>
          <p:spPr>
            <a:xfrm>
              <a:off x="4283411" y="2132856"/>
              <a:ext cx="144573" cy="575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71" name="Прямоугольник 570"/>
            <p:cNvSpPr/>
            <p:nvPr/>
          </p:nvSpPr>
          <p:spPr>
            <a:xfrm>
              <a:off x="3427687" y="2136281"/>
              <a:ext cx="144575" cy="5752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2542" name="Группа 521"/>
          <p:cNvGrpSpPr>
            <a:grpSpLocks/>
          </p:cNvGrpSpPr>
          <p:nvPr/>
        </p:nvGrpSpPr>
        <p:grpSpPr bwMode="auto">
          <a:xfrm>
            <a:off x="2055813" y="4662488"/>
            <a:ext cx="409575" cy="268287"/>
            <a:chOff x="3419872" y="2132856"/>
            <a:chExt cx="1008112" cy="578718"/>
          </a:xfrm>
        </p:grpSpPr>
        <p:sp>
          <p:nvSpPr>
            <p:cNvPr id="536" name="Прямоугольник 535"/>
            <p:cNvSpPr/>
            <p:nvPr/>
          </p:nvSpPr>
          <p:spPr>
            <a:xfrm>
              <a:off x="3419872" y="2132856"/>
              <a:ext cx="1008112" cy="57529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37" name="Прямоугольник 536"/>
            <p:cNvSpPr/>
            <p:nvPr/>
          </p:nvSpPr>
          <p:spPr>
            <a:xfrm>
              <a:off x="3623057" y="2492414"/>
              <a:ext cx="144573" cy="143824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38" name="Прямоугольник 537"/>
            <p:cNvSpPr/>
            <p:nvPr/>
          </p:nvSpPr>
          <p:spPr>
            <a:xfrm>
              <a:off x="3728556" y="2204767"/>
              <a:ext cx="140667" cy="143824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39" name="Прямоугольник 538"/>
            <p:cNvSpPr/>
            <p:nvPr/>
          </p:nvSpPr>
          <p:spPr>
            <a:xfrm>
              <a:off x="4088038" y="2204767"/>
              <a:ext cx="144575" cy="143824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40" name="Прямоугольник 539"/>
            <p:cNvSpPr/>
            <p:nvPr/>
          </p:nvSpPr>
          <p:spPr>
            <a:xfrm>
              <a:off x="3798890" y="2492414"/>
              <a:ext cx="144575" cy="143824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541" name="Прямая со стрелкой 540"/>
            <p:cNvCxnSpPr>
              <a:stCxn id="538" idx="3"/>
              <a:endCxn id="539" idx="1"/>
            </p:cNvCxnSpPr>
            <p:nvPr/>
          </p:nvCxnSpPr>
          <p:spPr>
            <a:xfrm>
              <a:off x="3869223" y="2276680"/>
              <a:ext cx="218815" cy="3423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Прямая соединительная линия 541"/>
            <p:cNvCxnSpPr>
              <a:stCxn id="538" idx="2"/>
            </p:cNvCxnSpPr>
            <p:nvPr/>
          </p:nvCxnSpPr>
          <p:spPr>
            <a:xfrm rot="5400000">
              <a:off x="3762933" y="2384547"/>
              <a:ext cx="7191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Прямая соединительная линия 542"/>
            <p:cNvCxnSpPr/>
            <p:nvPr/>
          </p:nvCxnSpPr>
          <p:spPr>
            <a:xfrm rot="5400000">
              <a:off x="3661340" y="2459883"/>
              <a:ext cx="7191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Прямая соединительная линия 543"/>
            <p:cNvCxnSpPr/>
            <p:nvPr/>
          </p:nvCxnSpPr>
          <p:spPr>
            <a:xfrm rot="5400000">
              <a:off x="3833267" y="2459883"/>
              <a:ext cx="7191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Прямая соединительная линия 544"/>
            <p:cNvCxnSpPr/>
            <p:nvPr/>
          </p:nvCxnSpPr>
          <p:spPr>
            <a:xfrm rot="10800000">
              <a:off x="3685576" y="2420503"/>
              <a:ext cx="1914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6" name="Прямоугольник 545"/>
            <p:cNvSpPr/>
            <p:nvPr/>
          </p:nvSpPr>
          <p:spPr>
            <a:xfrm>
              <a:off x="4283409" y="2132856"/>
              <a:ext cx="144575" cy="5752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47" name="Прямоугольник 546"/>
            <p:cNvSpPr/>
            <p:nvPr/>
          </p:nvSpPr>
          <p:spPr>
            <a:xfrm>
              <a:off x="3427687" y="2136279"/>
              <a:ext cx="144573" cy="57529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2543" name="Группа 522"/>
          <p:cNvGrpSpPr>
            <a:grpSpLocks/>
          </p:cNvGrpSpPr>
          <p:nvPr/>
        </p:nvGrpSpPr>
        <p:grpSpPr bwMode="auto">
          <a:xfrm>
            <a:off x="2547938" y="4918075"/>
            <a:ext cx="409575" cy="268288"/>
            <a:chOff x="3419872" y="2132856"/>
            <a:chExt cx="1008112" cy="578718"/>
          </a:xfrm>
        </p:grpSpPr>
        <p:sp>
          <p:nvSpPr>
            <p:cNvPr id="524" name="Прямоугольник 523"/>
            <p:cNvSpPr/>
            <p:nvPr/>
          </p:nvSpPr>
          <p:spPr>
            <a:xfrm>
              <a:off x="3419872" y="2132856"/>
              <a:ext cx="1008112" cy="5752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25" name="Прямоугольник 524"/>
            <p:cNvSpPr/>
            <p:nvPr/>
          </p:nvSpPr>
          <p:spPr>
            <a:xfrm>
              <a:off x="3623057" y="2492415"/>
              <a:ext cx="144573" cy="143823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26" name="Прямоугольник 525"/>
            <p:cNvSpPr/>
            <p:nvPr/>
          </p:nvSpPr>
          <p:spPr>
            <a:xfrm>
              <a:off x="3728556" y="2204769"/>
              <a:ext cx="140667" cy="143823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27" name="Прямоугольник 526"/>
            <p:cNvSpPr/>
            <p:nvPr/>
          </p:nvSpPr>
          <p:spPr>
            <a:xfrm>
              <a:off x="4088038" y="2204769"/>
              <a:ext cx="144575" cy="143823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28" name="Прямоугольник 527"/>
            <p:cNvSpPr/>
            <p:nvPr/>
          </p:nvSpPr>
          <p:spPr>
            <a:xfrm>
              <a:off x="3798890" y="2492415"/>
              <a:ext cx="144575" cy="143823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529" name="Прямая со стрелкой 528"/>
            <p:cNvCxnSpPr>
              <a:stCxn id="526" idx="3"/>
              <a:endCxn id="527" idx="1"/>
            </p:cNvCxnSpPr>
            <p:nvPr/>
          </p:nvCxnSpPr>
          <p:spPr>
            <a:xfrm>
              <a:off x="3869223" y="2276679"/>
              <a:ext cx="218815" cy="3425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Прямая соединительная линия 529"/>
            <p:cNvCxnSpPr>
              <a:stCxn id="526" idx="2"/>
            </p:cNvCxnSpPr>
            <p:nvPr/>
          </p:nvCxnSpPr>
          <p:spPr>
            <a:xfrm rot="5400000">
              <a:off x="3762933" y="2384548"/>
              <a:ext cx="719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Прямая соединительная линия 530"/>
            <p:cNvCxnSpPr/>
            <p:nvPr/>
          </p:nvCxnSpPr>
          <p:spPr>
            <a:xfrm rot="5400000">
              <a:off x="3661340" y="2459884"/>
              <a:ext cx="719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Прямая соединительная линия 531"/>
            <p:cNvCxnSpPr/>
            <p:nvPr/>
          </p:nvCxnSpPr>
          <p:spPr>
            <a:xfrm rot="5400000">
              <a:off x="3833267" y="2459884"/>
              <a:ext cx="719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Прямая соединительная линия 532"/>
            <p:cNvCxnSpPr/>
            <p:nvPr/>
          </p:nvCxnSpPr>
          <p:spPr>
            <a:xfrm rot="10800000">
              <a:off x="3685576" y="2420502"/>
              <a:ext cx="19146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4" name="Прямоугольник 533"/>
            <p:cNvSpPr/>
            <p:nvPr/>
          </p:nvSpPr>
          <p:spPr>
            <a:xfrm>
              <a:off x="4283409" y="2132856"/>
              <a:ext cx="144575" cy="5752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35" name="Прямоугольник 534"/>
            <p:cNvSpPr/>
            <p:nvPr/>
          </p:nvSpPr>
          <p:spPr>
            <a:xfrm>
              <a:off x="3427687" y="2136281"/>
              <a:ext cx="144573" cy="57529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22544" name="Группа 482"/>
          <p:cNvGrpSpPr>
            <a:grpSpLocks/>
          </p:cNvGrpSpPr>
          <p:nvPr/>
        </p:nvGrpSpPr>
        <p:grpSpPr bwMode="auto">
          <a:xfrm>
            <a:off x="3417888" y="4371975"/>
            <a:ext cx="458787" cy="290513"/>
            <a:chOff x="3419872" y="2132856"/>
            <a:chExt cx="1008112" cy="578718"/>
          </a:xfrm>
        </p:grpSpPr>
        <p:sp>
          <p:nvSpPr>
            <p:cNvPr id="508" name="Прямоугольник 507"/>
            <p:cNvSpPr/>
            <p:nvPr/>
          </p:nvSpPr>
          <p:spPr>
            <a:xfrm>
              <a:off x="3419872" y="2132856"/>
              <a:ext cx="1008112" cy="57555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09" name="Прямоугольник 508"/>
            <p:cNvSpPr/>
            <p:nvPr/>
          </p:nvSpPr>
          <p:spPr>
            <a:xfrm>
              <a:off x="3622192" y="2493368"/>
              <a:ext cx="143018" cy="142308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10" name="Прямоугольник 509"/>
            <p:cNvSpPr/>
            <p:nvPr/>
          </p:nvSpPr>
          <p:spPr>
            <a:xfrm>
              <a:off x="3726841" y="2205592"/>
              <a:ext cx="143018" cy="142306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11" name="Прямоугольник 510"/>
            <p:cNvSpPr/>
            <p:nvPr/>
          </p:nvSpPr>
          <p:spPr>
            <a:xfrm>
              <a:off x="4086132" y="2205592"/>
              <a:ext cx="146508" cy="142306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12" name="Прямоугольник 511"/>
            <p:cNvSpPr/>
            <p:nvPr/>
          </p:nvSpPr>
          <p:spPr>
            <a:xfrm>
              <a:off x="3800093" y="2493368"/>
              <a:ext cx="143021" cy="142308"/>
            </a:xfrm>
            <a:prstGeom prst="rect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513" name="Прямая со стрелкой 512"/>
            <p:cNvCxnSpPr>
              <a:stCxn id="510" idx="3"/>
              <a:endCxn id="511" idx="1"/>
            </p:cNvCxnSpPr>
            <p:nvPr/>
          </p:nvCxnSpPr>
          <p:spPr>
            <a:xfrm>
              <a:off x="3869859" y="2278326"/>
              <a:ext cx="216273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Прямая соединительная линия 513"/>
            <p:cNvCxnSpPr>
              <a:stCxn id="510" idx="2"/>
            </p:cNvCxnSpPr>
            <p:nvPr/>
          </p:nvCxnSpPr>
          <p:spPr>
            <a:xfrm rot="5400000">
              <a:off x="3763724" y="2384267"/>
              <a:ext cx="727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Прямая соединительная линия 514"/>
            <p:cNvCxnSpPr/>
            <p:nvPr/>
          </p:nvCxnSpPr>
          <p:spPr>
            <a:xfrm rot="5400000">
              <a:off x="3660658" y="2458583"/>
              <a:ext cx="6957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Прямая соединительная линия 515"/>
            <p:cNvCxnSpPr/>
            <p:nvPr/>
          </p:nvCxnSpPr>
          <p:spPr>
            <a:xfrm rot="5400000">
              <a:off x="3833490" y="2460165"/>
              <a:ext cx="727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Прямая соединительная линия 516"/>
            <p:cNvCxnSpPr/>
            <p:nvPr/>
          </p:nvCxnSpPr>
          <p:spPr>
            <a:xfrm rot="10800000">
              <a:off x="3684981" y="2420634"/>
              <a:ext cx="1918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8" name="Прямоугольник 517"/>
            <p:cNvSpPr/>
            <p:nvPr/>
          </p:nvSpPr>
          <p:spPr>
            <a:xfrm>
              <a:off x="4284966" y="2132856"/>
              <a:ext cx="143018" cy="5755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19" name="Прямоугольник 518"/>
            <p:cNvSpPr/>
            <p:nvPr/>
          </p:nvSpPr>
          <p:spPr>
            <a:xfrm>
              <a:off x="3430336" y="2136019"/>
              <a:ext cx="143021" cy="57555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484" name="Блок-схема: магнитный диск 483"/>
          <p:cNvSpPr/>
          <p:nvPr/>
        </p:nvSpPr>
        <p:spPr bwMode="auto">
          <a:xfrm>
            <a:off x="3708400" y="4895850"/>
            <a:ext cx="465138" cy="174625"/>
          </a:xfrm>
          <a:prstGeom prst="flowChartMagneticDisk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5" name="Прямоугольник 484"/>
          <p:cNvSpPr/>
          <p:nvPr/>
        </p:nvSpPr>
        <p:spPr bwMode="auto">
          <a:xfrm>
            <a:off x="509588" y="3732213"/>
            <a:ext cx="989012" cy="1584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6" name="Прямоугольник 485"/>
          <p:cNvSpPr/>
          <p:nvPr/>
        </p:nvSpPr>
        <p:spPr bwMode="auto">
          <a:xfrm>
            <a:off x="1557338" y="3732213"/>
            <a:ext cx="2674937" cy="231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7" name="Прямоугольник 486"/>
          <p:cNvSpPr/>
          <p:nvPr/>
        </p:nvSpPr>
        <p:spPr bwMode="auto">
          <a:xfrm>
            <a:off x="979488" y="4394200"/>
            <a:ext cx="458787" cy="290513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8" name="Прямоугольник 487"/>
          <p:cNvSpPr/>
          <p:nvPr/>
        </p:nvSpPr>
        <p:spPr bwMode="auto">
          <a:xfrm>
            <a:off x="1281113" y="4560888"/>
            <a:ext cx="65087" cy="73025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9" name="Прямоугольник 488"/>
          <p:cNvSpPr/>
          <p:nvPr/>
        </p:nvSpPr>
        <p:spPr bwMode="auto">
          <a:xfrm>
            <a:off x="1119188" y="4430713"/>
            <a:ext cx="65087" cy="73025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0" name="Прямоугольник 489"/>
          <p:cNvSpPr/>
          <p:nvPr/>
        </p:nvSpPr>
        <p:spPr bwMode="auto">
          <a:xfrm>
            <a:off x="1282700" y="4430713"/>
            <a:ext cx="65088" cy="73025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491" name="Прямая со стрелкой 490"/>
          <p:cNvCxnSpPr>
            <a:stCxn id="489" idx="3"/>
            <a:endCxn id="490" idx="1"/>
          </p:cNvCxnSpPr>
          <p:nvPr/>
        </p:nvCxnSpPr>
        <p:spPr bwMode="auto">
          <a:xfrm>
            <a:off x="1184275" y="4467225"/>
            <a:ext cx="98425" cy="1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Прямая соединительная линия 491"/>
          <p:cNvCxnSpPr>
            <a:stCxn id="489" idx="2"/>
            <a:endCxn id="488" idx="1"/>
          </p:cNvCxnSpPr>
          <p:nvPr/>
        </p:nvCxnSpPr>
        <p:spPr bwMode="auto">
          <a:xfrm rot="16200000" flipH="1">
            <a:off x="1169195" y="4485481"/>
            <a:ext cx="93662" cy="130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3" name="Прямоугольник 492"/>
          <p:cNvSpPr/>
          <p:nvPr/>
        </p:nvSpPr>
        <p:spPr bwMode="auto">
          <a:xfrm>
            <a:off x="1373188" y="4394200"/>
            <a:ext cx="65087" cy="290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4" name="Прямоугольник 493"/>
          <p:cNvSpPr/>
          <p:nvPr/>
        </p:nvSpPr>
        <p:spPr bwMode="auto">
          <a:xfrm>
            <a:off x="982663" y="4395788"/>
            <a:ext cx="66675" cy="2905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2556" name="Picture 2" descr="C:\Documents and Settings\Администратор\Рабочий стол\sftp_gui_clie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325" y="3941763"/>
            <a:ext cx="449263" cy="290512"/>
          </a:xfrm>
          <a:prstGeom prst="rect">
            <a:avLst/>
          </a:prstGeom>
          <a:noFill/>
          <a:ln w="6350">
            <a:solidFill>
              <a:srgbClr val="002060"/>
            </a:solidFill>
            <a:miter lim="800000"/>
            <a:headEnd/>
            <a:tailEnd/>
          </a:ln>
        </p:spPr>
      </p:pic>
      <p:cxnSp>
        <p:nvCxnSpPr>
          <p:cNvPr id="497" name="Прямая со стрелкой 496"/>
          <p:cNvCxnSpPr>
            <a:stCxn id="495" idx="2"/>
            <a:endCxn id="494" idx="1"/>
          </p:cNvCxnSpPr>
          <p:nvPr/>
        </p:nvCxnSpPr>
        <p:spPr bwMode="auto">
          <a:xfrm rot="16200000" flipH="1">
            <a:off x="733425" y="4291013"/>
            <a:ext cx="307975" cy="190500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Прямая со стрелкой 498"/>
          <p:cNvCxnSpPr>
            <a:stCxn id="493" idx="3"/>
            <a:endCxn id="536" idx="1"/>
          </p:cNvCxnSpPr>
          <p:nvPr/>
        </p:nvCxnSpPr>
        <p:spPr bwMode="auto">
          <a:xfrm>
            <a:off x="1438275" y="4540250"/>
            <a:ext cx="617538" cy="255588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0" name="Прямая со стрелкой 499"/>
          <p:cNvCxnSpPr>
            <a:stCxn id="493" idx="3"/>
            <a:endCxn id="571" idx="1"/>
          </p:cNvCxnSpPr>
          <p:nvPr/>
        </p:nvCxnSpPr>
        <p:spPr bwMode="auto">
          <a:xfrm flipV="1">
            <a:off x="1438275" y="4398963"/>
            <a:ext cx="358775" cy="141287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3" name="Прямая со стрелкой 502"/>
          <p:cNvCxnSpPr>
            <a:stCxn id="534" idx="3"/>
          </p:cNvCxnSpPr>
          <p:nvPr/>
        </p:nvCxnSpPr>
        <p:spPr bwMode="auto">
          <a:xfrm flipV="1">
            <a:off x="2957513" y="4605338"/>
            <a:ext cx="401637" cy="446087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4" name="Прямая со стрелкой 503"/>
          <p:cNvCxnSpPr>
            <a:stCxn id="546" idx="3"/>
          </p:cNvCxnSpPr>
          <p:nvPr/>
        </p:nvCxnSpPr>
        <p:spPr bwMode="auto">
          <a:xfrm flipV="1">
            <a:off x="2465388" y="4546600"/>
            <a:ext cx="893762" cy="249238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5" name="Прямая со стрелкой 504"/>
          <p:cNvCxnSpPr>
            <a:stCxn id="570" idx="3"/>
          </p:cNvCxnSpPr>
          <p:nvPr/>
        </p:nvCxnSpPr>
        <p:spPr bwMode="auto">
          <a:xfrm>
            <a:off x="2203450" y="4397375"/>
            <a:ext cx="1155700" cy="90488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Прямая со стрелкой 506"/>
          <p:cNvCxnSpPr/>
          <p:nvPr/>
        </p:nvCxnSpPr>
        <p:spPr bwMode="auto">
          <a:xfrm rot="16200000" flipH="1">
            <a:off x="3671093" y="4675982"/>
            <a:ext cx="176213" cy="177800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64" name="TextBox 688"/>
          <p:cNvSpPr txBox="1">
            <a:spLocks noChangeArrowheads="1"/>
          </p:cNvSpPr>
          <p:nvPr/>
        </p:nvSpPr>
        <p:spPr bwMode="auto">
          <a:xfrm>
            <a:off x="566738" y="3725863"/>
            <a:ext cx="9525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/>
              <a:t>GUI </a:t>
            </a:r>
            <a:r>
              <a:rPr lang="ru-RU" sz="1000" b="1"/>
              <a:t>клиента</a:t>
            </a:r>
          </a:p>
        </p:txBody>
      </p:sp>
      <p:sp>
        <p:nvSpPr>
          <p:cNvPr id="22565" name="TextBox 690"/>
          <p:cNvSpPr txBox="1">
            <a:spLocks noChangeArrowheads="1"/>
          </p:cNvSpPr>
          <p:nvPr/>
        </p:nvSpPr>
        <p:spPr bwMode="auto">
          <a:xfrm>
            <a:off x="1951038" y="5141913"/>
            <a:ext cx="88900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/>
              <a:t>GB structure</a:t>
            </a:r>
            <a:endParaRPr lang="ru-RU" sz="900" b="1"/>
          </a:p>
        </p:txBody>
      </p:sp>
      <p:sp>
        <p:nvSpPr>
          <p:cNvPr id="22566" name="TextBox 691"/>
          <p:cNvSpPr txBox="1">
            <a:spLocks noChangeArrowheads="1"/>
          </p:cNvSpPr>
          <p:nvPr/>
        </p:nvSpPr>
        <p:spPr bwMode="auto">
          <a:xfrm>
            <a:off x="3348038" y="5122863"/>
            <a:ext cx="7969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b="1"/>
              <a:t>data storage</a:t>
            </a:r>
            <a:endParaRPr lang="ru-RU" sz="800" b="1"/>
          </a:p>
        </p:txBody>
      </p:sp>
      <p:sp>
        <p:nvSpPr>
          <p:cNvPr id="22567" name="TextBox 692"/>
          <p:cNvSpPr txBox="1">
            <a:spLocks noChangeArrowheads="1"/>
          </p:cNvSpPr>
          <p:nvPr/>
        </p:nvSpPr>
        <p:spPr bwMode="auto">
          <a:xfrm>
            <a:off x="2322513" y="3725863"/>
            <a:ext cx="105568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900" b="1">
                <a:solidFill>
                  <a:schemeClr val="bg1"/>
                </a:solidFill>
              </a:rPr>
              <a:t>Process</a:t>
            </a:r>
            <a:r>
              <a:rPr lang="ru-RU" sz="900" b="1">
                <a:solidFill>
                  <a:schemeClr val="bg1"/>
                </a:solidFill>
              </a:rPr>
              <a:t> </a:t>
            </a:r>
            <a:r>
              <a:rPr lang="en-US" sz="900" b="1">
                <a:solidFill>
                  <a:schemeClr val="bg1"/>
                </a:solidFill>
              </a:rPr>
              <a:t>control</a:t>
            </a:r>
            <a:endParaRPr lang="ru-RU" sz="900" b="1">
              <a:solidFill>
                <a:schemeClr val="bg1"/>
              </a:solidFill>
            </a:endParaRPr>
          </a:p>
        </p:txBody>
      </p:sp>
      <p:sp>
        <p:nvSpPr>
          <p:cNvPr id="22568" name="TextBox 693"/>
          <p:cNvSpPr txBox="1">
            <a:spLocks noChangeArrowheads="1"/>
          </p:cNvSpPr>
          <p:nvPr/>
        </p:nvSpPr>
        <p:spPr bwMode="auto">
          <a:xfrm>
            <a:off x="1547813" y="3049588"/>
            <a:ext cx="73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2060"/>
                </a:solidFill>
              </a:rPr>
              <a:t>GB - A</a:t>
            </a:r>
            <a:endParaRPr lang="ru-RU" sz="1400" b="1">
              <a:solidFill>
                <a:srgbClr val="002060"/>
              </a:solidFill>
            </a:endParaRPr>
          </a:p>
        </p:txBody>
      </p:sp>
      <p:sp>
        <p:nvSpPr>
          <p:cNvPr id="22569" name="TextBox 694"/>
          <p:cNvSpPr txBox="1">
            <a:spLocks noChangeArrowheads="1"/>
          </p:cNvSpPr>
          <p:nvPr/>
        </p:nvSpPr>
        <p:spPr bwMode="auto">
          <a:xfrm>
            <a:off x="5724525" y="3028950"/>
            <a:ext cx="742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2060"/>
                </a:solidFill>
              </a:rPr>
              <a:t>GB - B</a:t>
            </a:r>
            <a:endParaRPr lang="ru-RU" sz="1400" b="1">
              <a:solidFill>
                <a:srgbClr val="002060"/>
              </a:solidFill>
            </a:endParaRPr>
          </a:p>
        </p:txBody>
      </p:sp>
      <p:sp>
        <p:nvSpPr>
          <p:cNvPr id="22570" name="TextBox 695"/>
          <p:cNvSpPr txBox="1">
            <a:spLocks noChangeArrowheads="1"/>
          </p:cNvSpPr>
          <p:nvPr/>
        </p:nvSpPr>
        <p:spPr bwMode="auto">
          <a:xfrm>
            <a:off x="1619250" y="5445125"/>
            <a:ext cx="742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2060"/>
                </a:solidFill>
              </a:rPr>
              <a:t>GB - C</a:t>
            </a:r>
            <a:endParaRPr lang="ru-RU" sz="1400" b="1">
              <a:solidFill>
                <a:srgbClr val="002060"/>
              </a:solidFill>
            </a:endParaRPr>
          </a:p>
        </p:txBody>
      </p:sp>
      <p:sp>
        <p:nvSpPr>
          <p:cNvPr id="22571" name="TextBox 696"/>
          <p:cNvSpPr txBox="1">
            <a:spLocks noChangeArrowheads="1"/>
          </p:cNvSpPr>
          <p:nvPr/>
        </p:nvSpPr>
        <p:spPr bwMode="auto">
          <a:xfrm>
            <a:off x="5724525" y="5445125"/>
            <a:ext cx="7429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2060"/>
                </a:solidFill>
              </a:rPr>
              <a:t>GB - D</a:t>
            </a:r>
            <a:endParaRPr lang="ru-RU" sz="1400" b="1">
              <a:solidFill>
                <a:srgbClr val="002060"/>
              </a:solidFill>
            </a:endParaRPr>
          </a:p>
        </p:txBody>
      </p:sp>
      <p:sp>
        <p:nvSpPr>
          <p:cNvPr id="22572" name="TextBox 478"/>
          <p:cNvSpPr txBox="1">
            <a:spLocks noChangeArrowheads="1"/>
          </p:cNvSpPr>
          <p:nvPr/>
        </p:nvSpPr>
        <p:spPr bwMode="auto">
          <a:xfrm>
            <a:off x="1806575" y="1643063"/>
            <a:ext cx="3159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/>
              <a:t>A1</a:t>
            </a:r>
            <a:endParaRPr lang="ru-RU" sz="800" b="1"/>
          </a:p>
        </p:txBody>
      </p:sp>
      <p:sp>
        <p:nvSpPr>
          <p:cNvPr id="22573" name="TextBox 481"/>
          <p:cNvSpPr txBox="1">
            <a:spLocks noChangeArrowheads="1"/>
          </p:cNvSpPr>
          <p:nvPr/>
        </p:nvSpPr>
        <p:spPr bwMode="auto">
          <a:xfrm>
            <a:off x="2187575" y="2062163"/>
            <a:ext cx="3159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/>
              <a:t>A2</a:t>
            </a:r>
            <a:endParaRPr lang="ru-RU" sz="800" b="1"/>
          </a:p>
        </p:txBody>
      </p:sp>
      <p:sp>
        <p:nvSpPr>
          <p:cNvPr id="22574" name="TextBox 482"/>
          <p:cNvSpPr txBox="1">
            <a:spLocks noChangeArrowheads="1"/>
          </p:cNvSpPr>
          <p:nvPr/>
        </p:nvSpPr>
        <p:spPr bwMode="auto">
          <a:xfrm>
            <a:off x="2654300" y="2328863"/>
            <a:ext cx="3159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/>
              <a:t>A3</a:t>
            </a:r>
            <a:endParaRPr lang="ru-RU" sz="800" b="1"/>
          </a:p>
        </p:txBody>
      </p:sp>
      <p:sp>
        <p:nvSpPr>
          <p:cNvPr id="22575" name="TextBox 519"/>
          <p:cNvSpPr txBox="1">
            <a:spLocks noChangeArrowheads="1"/>
          </p:cNvSpPr>
          <p:nvPr/>
        </p:nvSpPr>
        <p:spPr bwMode="auto">
          <a:xfrm>
            <a:off x="5988050" y="1643063"/>
            <a:ext cx="3159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/>
              <a:t>B1</a:t>
            </a:r>
            <a:endParaRPr lang="ru-RU" sz="800" b="1"/>
          </a:p>
        </p:txBody>
      </p:sp>
      <p:sp>
        <p:nvSpPr>
          <p:cNvPr id="22576" name="TextBox 520"/>
          <p:cNvSpPr txBox="1">
            <a:spLocks noChangeArrowheads="1"/>
          </p:cNvSpPr>
          <p:nvPr/>
        </p:nvSpPr>
        <p:spPr bwMode="auto">
          <a:xfrm>
            <a:off x="6369050" y="2062163"/>
            <a:ext cx="3159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/>
              <a:t>B2</a:t>
            </a:r>
            <a:endParaRPr lang="ru-RU" sz="800" b="1"/>
          </a:p>
        </p:txBody>
      </p:sp>
      <p:sp>
        <p:nvSpPr>
          <p:cNvPr id="22577" name="TextBox 521"/>
          <p:cNvSpPr txBox="1">
            <a:spLocks noChangeArrowheads="1"/>
          </p:cNvSpPr>
          <p:nvPr/>
        </p:nvSpPr>
        <p:spPr bwMode="auto">
          <a:xfrm>
            <a:off x="6835775" y="2328863"/>
            <a:ext cx="3159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/>
              <a:t>B3</a:t>
            </a:r>
            <a:endParaRPr lang="ru-RU" sz="800" b="1"/>
          </a:p>
        </p:txBody>
      </p:sp>
      <p:sp>
        <p:nvSpPr>
          <p:cNvPr id="22578" name="TextBox 522"/>
          <p:cNvSpPr txBox="1">
            <a:spLocks noChangeArrowheads="1"/>
          </p:cNvSpPr>
          <p:nvPr/>
        </p:nvSpPr>
        <p:spPr bwMode="auto">
          <a:xfrm>
            <a:off x="1835150" y="4043363"/>
            <a:ext cx="3159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/>
              <a:t>C1</a:t>
            </a:r>
            <a:endParaRPr lang="ru-RU" sz="800" b="1"/>
          </a:p>
        </p:txBody>
      </p:sp>
      <p:sp>
        <p:nvSpPr>
          <p:cNvPr id="22579" name="TextBox 571"/>
          <p:cNvSpPr txBox="1">
            <a:spLocks noChangeArrowheads="1"/>
          </p:cNvSpPr>
          <p:nvPr/>
        </p:nvSpPr>
        <p:spPr bwMode="auto">
          <a:xfrm>
            <a:off x="2216150" y="4462463"/>
            <a:ext cx="3159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/>
              <a:t>C2</a:t>
            </a:r>
            <a:endParaRPr lang="ru-RU" sz="800" b="1"/>
          </a:p>
        </p:txBody>
      </p:sp>
      <p:sp>
        <p:nvSpPr>
          <p:cNvPr id="22580" name="TextBox 574"/>
          <p:cNvSpPr txBox="1">
            <a:spLocks noChangeArrowheads="1"/>
          </p:cNvSpPr>
          <p:nvPr/>
        </p:nvSpPr>
        <p:spPr bwMode="auto">
          <a:xfrm>
            <a:off x="2682875" y="4729163"/>
            <a:ext cx="3159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/>
              <a:t>C3</a:t>
            </a:r>
            <a:endParaRPr lang="ru-RU" sz="800" b="1"/>
          </a:p>
        </p:txBody>
      </p:sp>
      <p:sp>
        <p:nvSpPr>
          <p:cNvPr id="22581" name="TextBox 578"/>
          <p:cNvSpPr txBox="1">
            <a:spLocks noChangeArrowheads="1"/>
          </p:cNvSpPr>
          <p:nvPr/>
        </p:nvSpPr>
        <p:spPr bwMode="auto">
          <a:xfrm>
            <a:off x="6251575" y="4403725"/>
            <a:ext cx="587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500" b="1">
                <a:solidFill>
                  <a:srgbClr val="002060"/>
                </a:solidFill>
              </a:rPr>
              <a:t>?</a:t>
            </a:r>
            <a:endParaRPr lang="ru-RU" sz="2500" b="1">
              <a:solidFill>
                <a:srgbClr val="002060"/>
              </a:solidFill>
            </a:endParaRPr>
          </a:p>
        </p:txBody>
      </p:sp>
      <p:sp>
        <p:nvSpPr>
          <p:cNvPr id="22582" name="TextBox 627"/>
          <p:cNvSpPr txBox="1">
            <a:spLocks noChangeArrowheads="1"/>
          </p:cNvSpPr>
          <p:nvPr/>
        </p:nvSpPr>
        <p:spPr bwMode="auto">
          <a:xfrm>
            <a:off x="4841875" y="4381500"/>
            <a:ext cx="5873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500" b="1">
                <a:solidFill>
                  <a:srgbClr val="002060"/>
                </a:solidFill>
              </a:rPr>
              <a:t>?</a:t>
            </a:r>
            <a:endParaRPr lang="ru-RU" sz="2500" b="1">
              <a:solidFill>
                <a:srgbClr val="002060"/>
              </a:solidFill>
            </a:endParaRPr>
          </a:p>
        </p:txBody>
      </p:sp>
      <p:sp>
        <p:nvSpPr>
          <p:cNvPr id="654" name="Прямоугольник 653"/>
          <p:cNvSpPr/>
          <p:nvPr/>
        </p:nvSpPr>
        <p:spPr>
          <a:xfrm>
            <a:off x="704850" y="5661025"/>
            <a:ext cx="287338" cy="2873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5" name="Прямоугольник 654"/>
          <p:cNvSpPr/>
          <p:nvPr/>
        </p:nvSpPr>
        <p:spPr>
          <a:xfrm>
            <a:off x="704850" y="6092825"/>
            <a:ext cx="287338" cy="2873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6" name="Прямоугольник 655"/>
          <p:cNvSpPr/>
          <p:nvPr/>
        </p:nvSpPr>
        <p:spPr>
          <a:xfrm>
            <a:off x="4665663" y="5681663"/>
            <a:ext cx="287337" cy="2889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7" name="Прямоугольник 656"/>
          <p:cNvSpPr/>
          <p:nvPr/>
        </p:nvSpPr>
        <p:spPr>
          <a:xfrm>
            <a:off x="4665663" y="6113463"/>
            <a:ext cx="287337" cy="2889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87" name="TextBox 657"/>
          <p:cNvSpPr txBox="1">
            <a:spLocks noChangeArrowheads="1"/>
          </p:cNvSpPr>
          <p:nvPr/>
        </p:nvSpPr>
        <p:spPr bwMode="auto">
          <a:xfrm>
            <a:off x="1065213" y="5702300"/>
            <a:ext cx="24304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GB with the developed infrastructure</a:t>
            </a:r>
            <a:endParaRPr lang="ru-RU" sz="1000" b="1">
              <a:solidFill>
                <a:srgbClr val="002060"/>
              </a:solidFill>
            </a:endParaRPr>
          </a:p>
        </p:txBody>
      </p:sp>
      <p:sp>
        <p:nvSpPr>
          <p:cNvPr id="22588" name="TextBox 658"/>
          <p:cNvSpPr txBox="1">
            <a:spLocks noChangeArrowheads="1"/>
          </p:cNvSpPr>
          <p:nvPr/>
        </p:nvSpPr>
        <p:spPr bwMode="auto">
          <a:xfrm>
            <a:off x="5024438" y="5724525"/>
            <a:ext cx="20843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GB with the poor infrastructure</a:t>
            </a:r>
            <a:endParaRPr lang="ru-RU" sz="1000" b="1">
              <a:solidFill>
                <a:srgbClr val="002060"/>
              </a:solidFill>
            </a:endParaRPr>
          </a:p>
        </p:txBody>
      </p:sp>
      <p:sp>
        <p:nvSpPr>
          <p:cNvPr id="22589" name="TextBox 660"/>
          <p:cNvSpPr txBox="1">
            <a:spLocks noChangeArrowheads="1"/>
          </p:cNvSpPr>
          <p:nvPr/>
        </p:nvSpPr>
        <p:spPr bwMode="auto">
          <a:xfrm>
            <a:off x="5014913" y="6146800"/>
            <a:ext cx="22034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GB with the lack of infrastructure</a:t>
            </a:r>
            <a:endParaRPr lang="ru-RU" sz="1000" b="1">
              <a:solidFill>
                <a:srgbClr val="002060"/>
              </a:solidFill>
            </a:endParaRPr>
          </a:p>
        </p:txBody>
      </p:sp>
      <p:sp>
        <p:nvSpPr>
          <p:cNvPr id="22590" name="TextBox 661"/>
          <p:cNvSpPr txBox="1">
            <a:spLocks noChangeArrowheads="1"/>
          </p:cNvSpPr>
          <p:nvPr/>
        </p:nvSpPr>
        <p:spPr bwMode="auto">
          <a:xfrm>
            <a:off x="1076325" y="6089650"/>
            <a:ext cx="22796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GB with the average infrastructure</a:t>
            </a:r>
            <a:endParaRPr lang="ru-RU" sz="1000" b="1">
              <a:solidFill>
                <a:srgbClr val="002060"/>
              </a:solidFill>
            </a:endParaRPr>
          </a:p>
        </p:txBody>
      </p:sp>
      <p:grpSp>
        <p:nvGrpSpPr>
          <p:cNvPr id="22591" name="Группа 332"/>
          <p:cNvGrpSpPr>
            <a:grpSpLocks/>
          </p:cNvGrpSpPr>
          <p:nvPr/>
        </p:nvGrpSpPr>
        <p:grpSpPr bwMode="auto">
          <a:xfrm>
            <a:off x="5975350" y="4221163"/>
            <a:ext cx="252413" cy="954087"/>
            <a:chOff x="5796136" y="4221088"/>
            <a:chExt cx="253604" cy="954249"/>
          </a:xfrm>
        </p:grpSpPr>
        <p:pic>
          <p:nvPicPr>
            <p:cNvPr id="22596" name="Picture 66" descr="C:\Documents and Settings\Администратор\Рабочий стол\desktop_computer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96136" y="4221088"/>
              <a:ext cx="229854" cy="229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97" name="Picture 66" descr="C:\Documents and Settings\Администратор\Рабочий стол\desktop_computer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19886" y="4565473"/>
              <a:ext cx="229854" cy="229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98" name="Picture 66" descr="C:\Documents and Settings\Администратор\Рабочий стол\desktop_computer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19886" y="4945483"/>
              <a:ext cx="229854" cy="229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92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93" name="TextBox 694"/>
          <p:cNvSpPr txBox="1">
            <a:spLocks noChangeArrowheads="1"/>
          </p:cNvSpPr>
          <p:nvPr/>
        </p:nvSpPr>
        <p:spPr bwMode="auto">
          <a:xfrm>
            <a:off x="395288" y="1004888"/>
            <a:ext cx="2273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2060"/>
                </a:solidFill>
              </a:rPr>
              <a:t>Government  Body (GB) </a:t>
            </a:r>
            <a:endParaRPr lang="ru-RU" sz="1400" b="1">
              <a:solidFill>
                <a:srgbClr val="002060"/>
              </a:solidFill>
            </a:endParaRPr>
          </a:p>
        </p:txBody>
      </p:sp>
      <p:pic>
        <p:nvPicPr>
          <p:cNvPr id="22594" name="Picture 10" descr="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43800" y="6399213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95" name="Line 13"/>
          <p:cNvSpPr>
            <a:spLocks noChangeShapeType="1"/>
          </p:cNvSpPr>
          <p:nvPr/>
        </p:nvSpPr>
        <p:spPr bwMode="auto">
          <a:xfrm>
            <a:off x="0" y="6653213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554" name="TextBox 28"/>
          <p:cNvSpPr txBox="1">
            <a:spLocks noChangeArrowheads="1"/>
          </p:cNvSpPr>
          <p:nvPr/>
        </p:nvSpPr>
        <p:spPr bwMode="auto">
          <a:xfrm>
            <a:off x="1116013" y="188913"/>
            <a:ext cx="7272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cs typeface="Arial" charset="0"/>
              </a:rPr>
              <a:t>Связь в едином окне существующих приложений</a:t>
            </a:r>
            <a:endParaRPr lang="en-US" sz="2000" b="1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23555" name="Группа 505"/>
          <p:cNvGrpSpPr>
            <a:grpSpLocks/>
          </p:cNvGrpSpPr>
          <p:nvPr/>
        </p:nvGrpSpPr>
        <p:grpSpPr bwMode="auto">
          <a:xfrm>
            <a:off x="957263" y="1052513"/>
            <a:ext cx="7359650" cy="5329237"/>
            <a:chOff x="951395" y="1052513"/>
            <a:chExt cx="7005155" cy="5616810"/>
          </a:xfrm>
        </p:grpSpPr>
        <p:grpSp>
          <p:nvGrpSpPr>
            <p:cNvPr id="23569" name="Группа 501"/>
            <p:cNvGrpSpPr>
              <a:grpSpLocks/>
            </p:cNvGrpSpPr>
            <p:nvPr/>
          </p:nvGrpSpPr>
          <p:grpSpPr bwMode="auto">
            <a:xfrm>
              <a:off x="1043032" y="1052513"/>
              <a:ext cx="6913518" cy="5616810"/>
              <a:chOff x="1043032" y="1052513"/>
              <a:chExt cx="6913518" cy="5616810"/>
            </a:xfrm>
          </p:grpSpPr>
          <p:cxnSp>
            <p:nvCxnSpPr>
              <p:cNvPr id="367" name="Прямая соединительная линия 366"/>
              <p:cNvCxnSpPr>
                <a:stCxn id="350" idx="0"/>
                <a:endCxn id="365" idx="2"/>
              </p:cNvCxnSpPr>
              <p:nvPr/>
            </p:nvCxnSpPr>
            <p:spPr>
              <a:xfrm flipH="1">
                <a:off x="2409543" y="3860082"/>
                <a:ext cx="10578" cy="196262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6" name="Прямоугольник 335"/>
              <p:cNvSpPr/>
              <p:nvPr/>
            </p:nvSpPr>
            <p:spPr>
              <a:xfrm>
                <a:off x="2482072" y="3858408"/>
                <a:ext cx="5474478" cy="1442267"/>
              </a:xfrm>
              <a:prstGeom prst="rect">
                <a:avLst/>
              </a:prstGeom>
              <a:noFill/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34" name="Прямоугольник 333"/>
              <p:cNvSpPr/>
              <p:nvPr/>
            </p:nvSpPr>
            <p:spPr>
              <a:xfrm>
                <a:off x="2482072" y="1052513"/>
                <a:ext cx="5474478" cy="561681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37" name="Прямоугольник 336"/>
              <p:cNvSpPr/>
              <p:nvPr/>
            </p:nvSpPr>
            <p:spPr>
              <a:xfrm>
                <a:off x="2482072" y="2349214"/>
                <a:ext cx="5474478" cy="1505847"/>
              </a:xfrm>
              <a:prstGeom prst="rect">
                <a:avLst/>
              </a:prstGeom>
              <a:noFill/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3575" name="Группа 332"/>
              <p:cNvGrpSpPr>
                <a:grpSpLocks/>
              </p:cNvGrpSpPr>
              <p:nvPr/>
            </p:nvGrpSpPr>
            <p:grpSpPr bwMode="auto">
              <a:xfrm>
                <a:off x="4286250" y="1055688"/>
                <a:ext cx="2414604" cy="1279720"/>
                <a:chOff x="3419872" y="1340768"/>
                <a:chExt cx="2486221" cy="1468717"/>
              </a:xfrm>
            </p:grpSpPr>
            <p:grpSp>
              <p:nvGrpSpPr>
                <p:cNvPr id="23795" name="Группа 428"/>
                <p:cNvGrpSpPr>
                  <a:grpSpLocks/>
                </p:cNvGrpSpPr>
                <p:nvPr/>
              </p:nvGrpSpPr>
              <p:grpSpPr bwMode="auto">
                <a:xfrm>
                  <a:off x="3419872" y="1585544"/>
                  <a:ext cx="2486221" cy="1223941"/>
                  <a:chOff x="467544" y="1447590"/>
                  <a:chExt cx="3882931" cy="1709568"/>
                </a:xfrm>
              </p:grpSpPr>
              <p:sp>
                <p:nvSpPr>
                  <p:cNvPr id="141" name="Прямоугольник 140"/>
                  <p:cNvSpPr/>
                  <p:nvPr/>
                </p:nvSpPr>
                <p:spPr>
                  <a:xfrm>
                    <a:off x="3201175" y="1773831"/>
                    <a:ext cx="988968" cy="1295492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86" name="Прямоугольник 85"/>
                  <p:cNvSpPr/>
                  <p:nvPr/>
                </p:nvSpPr>
                <p:spPr>
                  <a:xfrm>
                    <a:off x="1514826" y="1773831"/>
                    <a:ext cx="1628032" cy="1295492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grpSp>
                <p:nvGrpSpPr>
                  <p:cNvPr id="23802" name="Группа 84"/>
                  <p:cNvGrpSpPr>
                    <a:grpSpLocks/>
                  </p:cNvGrpSpPr>
                  <p:nvPr/>
                </p:nvGrpSpPr>
                <p:grpSpPr bwMode="auto">
                  <a:xfrm>
                    <a:off x="1751378" y="1831847"/>
                    <a:ext cx="1163206" cy="1087895"/>
                    <a:chOff x="4427984" y="1412776"/>
                    <a:chExt cx="2863180" cy="2350368"/>
                  </a:xfrm>
                </p:grpSpPr>
                <p:grpSp>
                  <p:nvGrpSpPr>
                    <p:cNvPr id="23845" name="Группа 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27984" y="1772816"/>
                      <a:ext cx="1008112" cy="578718"/>
                      <a:chOff x="3419872" y="2132856"/>
                      <a:chExt cx="1008112" cy="578718"/>
                    </a:xfrm>
                  </p:grpSpPr>
                  <p:sp>
                    <p:nvSpPr>
                      <p:cNvPr id="11" name="Прямоугольник 10"/>
                      <p:cNvSpPr/>
                      <p:nvPr/>
                    </p:nvSpPr>
                    <p:spPr>
                      <a:xfrm>
                        <a:off x="3417773" y="2099467"/>
                        <a:ext cx="1100520" cy="579477"/>
                      </a:xfrm>
                      <a:prstGeom prst="rect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12" name="Прямоугольник 11"/>
                      <p:cNvSpPr/>
                      <p:nvPr/>
                    </p:nvSpPr>
                    <p:spPr>
                      <a:xfrm>
                        <a:off x="3621130" y="2458743"/>
                        <a:ext cx="143546" cy="144871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13" name="Прямоугольник 12"/>
                      <p:cNvSpPr/>
                      <p:nvPr/>
                    </p:nvSpPr>
                    <p:spPr>
                      <a:xfrm>
                        <a:off x="3728790" y="2174801"/>
                        <a:ext cx="143546" cy="139075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15" name="Прямоугольник 14"/>
                      <p:cNvSpPr/>
                      <p:nvPr/>
                    </p:nvSpPr>
                    <p:spPr>
                      <a:xfrm>
                        <a:off x="4093638" y="2174801"/>
                        <a:ext cx="233261" cy="139075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16" name="Прямоугольник 15"/>
                      <p:cNvSpPr/>
                      <p:nvPr/>
                    </p:nvSpPr>
                    <p:spPr>
                      <a:xfrm>
                        <a:off x="3800563" y="2458743"/>
                        <a:ext cx="149529" cy="144871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cxnSp>
                    <p:nvCxnSpPr>
                      <p:cNvPr id="22" name="Прямая со стрелкой 21"/>
                      <p:cNvCxnSpPr>
                        <a:stCxn id="13" idx="3"/>
                        <a:endCxn id="15" idx="1"/>
                      </p:cNvCxnSpPr>
                      <p:nvPr/>
                    </p:nvCxnSpPr>
                    <p:spPr>
                      <a:xfrm>
                        <a:off x="3872336" y="2244338"/>
                        <a:ext cx="221302" cy="0"/>
                      </a:xfrm>
                      <a:prstGeom prst="straightConnector1">
                        <a:avLst/>
                      </a:prstGeom>
                      <a:ln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8" name="Прямая соединительная линия 27"/>
                      <p:cNvCxnSpPr>
                        <a:stCxn id="13" idx="2"/>
                      </p:cNvCxnSpPr>
                      <p:nvPr/>
                    </p:nvCxnSpPr>
                    <p:spPr>
                      <a:xfrm rot="5400000">
                        <a:off x="3762896" y="2351543"/>
                        <a:ext cx="7533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3" name="Прямая соединительная линия 32"/>
                      <p:cNvCxnSpPr/>
                      <p:nvPr/>
                    </p:nvCxnSpPr>
                    <p:spPr>
                      <a:xfrm rot="5400000">
                        <a:off x="3658135" y="2429771"/>
                        <a:ext cx="69537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4" name="Прямая соединительная линия 33"/>
                      <p:cNvCxnSpPr/>
                      <p:nvPr/>
                    </p:nvCxnSpPr>
                    <p:spPr>
                      <a:xfrm rot="5400000">
                        <a:off x="3837568" y="2429771"/>
                        <a:ext cx="69537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Прямая соединительная линия 35"/>
                      <p:cNvCxnSpPr/>
                      <p:nvPr/>
                    </p:nvCxnSpPr>
                    <p:spPr>
                      <a:xfrm rot="10800000">
                        <a:off x="3680941" y="2389206"/>
                        <a:ext cx="197378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3" name="Прямоугольник 42"/>
                      <p:cNvSpPr/>
                      <p:nvPr/>
                    </p:nvSpPr>
                    <p:spPr>
                      <a:xfrm>
                        <a:off x="4374748" y="2099467"/>
                        <a:ext cx="143546" cy="57947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4" name="Прямоугольник 43"/>
                      <p:cNvSpPr/>
                      <p:nvPr/>
                    </p:nvSpPr>
                    <p:spPr>
                      <a:xfrm>
                        <a:off x="3429736" y="2099467"/>
                        <a:ext cx="143546" cy="57947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</p:grpSp>
                <p:grpSp>
                  <p:nvGrpSpPr>
                    <p:cNvPr id="23846" name="Группа 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40152" y="1412776"/>
                      <a:ext cx="1008112" cy="578718"/>
                      <a:chOff x="3419872" y="2132856"/>
                      <a:chExt cx="1008112" cy="578718"/>
                    </a:xfrm>
                  </p:grpSpPr>
                  <p:sp>
                    <p:nvSpPr>
                      <p:cNvPr id="47" name="Прямоугольник 46"/>
                      <p:cNvSpPr/>
                      <p:nvPr/>
                    </p:nvSpPr>
                    <p:spPr>
                      <a:xfrm>
                        <a:off x="3376951" y="2100230"/>
                        <a:ext cx="1052672" cy="475171"/>
                      </a:xfrm>
                      <a:prstGeom prst="rect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8" name="Прямоугольник 47"/>
                      <p:cNvSpPr/>
                      <p:nvPr/>
                    </p:nvSpPr>
                    <p:spPr>
                      <a:xfrm>
                        <a:off x="3622178" y="2447916"/>
                        <a:ext cx="143546" cy="52155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9" name="Прямоугольник 48"/>
                      <p:cNvSpPr/>
                      <p:nvPr/>
                    </p:nvSpPr>
                    <p:spPr>
                      <a:xfrm>
                        <a:off x="3729837" y="2169767"/>
                        <a:ext cx="143546" cy="144871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50" name="Прямоугольник 49"/>
                      <p:cNvSpPr/>
                      <p:nvPr/>
                    </p:nvSpPr>
                    <p:spPr>
                      <a:xfrm>
                        <a:off x="4088703" y="2169767"/>
                        <a:ext cx="143546" cy="144871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51" name="Прямоугольник 50"/>
                      <p:cNvSpPr/>
                      <p:nvPr/>
                    </p:nvSpPr>
                    <p:spPr>
                      <a:xfrm>
                        <a:off x="3801611" y="2447916"/>
                        <a:ext cx="143546" cy="52155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cxnSp>
                    <p:nvCxnSpPr>
                      <p:cNvPr id="52" name="Прямая со стрелкой 51"/>
                      <p:cNvCxnSpPr>
                        <a:stCxn id="49" idx="3"/>
                        <a:endCxn id="50" idx="1"/>
                      </p:cNvCxnSpPr>
                      <p:nvPr/>
                    </p:nvCxnSpPr>
                    <p:spPr>
                      <a:xfrm>
                        <a:off x="3873384" y="2239305"/>
                        <a:ext cx="215319" cy="0"/>
                      </a:xfrm>
                      <a:prstGeom prst="straightConnector1">
                        <a:avLst/>
                      </a:prstGeom>
                      <a:ln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Прямая соединительная линия 52"/>
                      <p:cNvCxnSpPr>
                        <a:stCxn id="49" idx="2"/>
                      </p:cNvCxnSpPr>
                      <p:nvPr/>
                    </p:nvCxnSpPr>
                    <p:spPr>
                      <a:xfrm rot="5400000">
                        <a:off x="3766842" y="2349407"/>
                        <a:ext cx="69537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4" name="Прямая соединительная линия 53"/>
                      <p:cNvCxnSpPr/>
                      <p:nvPr/>
                    </p:nvCxnSpPr>
                    <p:spPr>
                      <a:xfrm rot="5400000">
                        <a:off x="3670954" y="2418944"/>
                        <a:ext cx="57948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5" name="Прямая соединительная линия 54"/>
                      <p:cNvCxnSpPr/>
                      <p:nvPr/>
                    </p:nvCxnSpPr>
                    <p:spPr>
                      <a:xfrm rot="5400000">
                        <a:off x="3844408" y="2418944"/>
                        <a:ext cx="57948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6" name="Прямая соединительная линия 55"/>
                      <p:cNvCxnSpPr/>
                      <p:nvPr/>
                    </p:nvCxnSpPr>
                    <p:spPr>
                      <a:xfrm rot="10800000">
                        <a:off x="3687968" y="2384176"/>
                        <a:ext cx="185416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7" name="Прямоугольник 56"/>
                      <p:cNvSpPr/>
                      <p:nvPr/>
                    </p:nvSpPr>
                    <p:spPr>
                      <a:xfrm>
                        <a:off x="4286077" y="2100230"/>
                        <a:ext cx="143546" cy="475171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58" name="Прямоугольник 57"/>
                      <p:cNvSpPr/>
                      <p:nvPr/>
                    </p:nvSpPr>
                    <p:spPr>
                      <a:xfrm>
                        <a:off x="3388914" y="2100230"/>
                        <a:ext cx="185416" cy="475171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</p:grpSp>
                <p:grpSp>
                  <p:nvGrpSpPr>
                    <p:cNvPr id="23847" name="Группа 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73377" y="2631976"/>
                      <a:ext cx="1008112" cy="578718"/>
                      <a:chOff x="3419872" y="2132856"/>
                      <a:chExt cx="1008112" cy="578718"/>
                    </a:xfrm>
                  </p:grpSpPr>
                  <p:sp>
                    <p:nvSpPr>
                      <p:cNvPr id="60" name="Прямоугольник 59"/>
                      <p:cNvSpPr/>
                      <p:nvPr/>
                    </p:nvSpPr>
                    <p:spPr>
                      <a:xfrm>
                        <a:off x="3418339" y="2132703"/>
                        <a:ext cx="1010806" cy="579477"/>
                      </a:xfrm>
                      <a:prstGeom prst="rect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61" name="Прямоугольник 60"/>
                      <p:cNvSpPr/>
                      <p:nvPr/>
                    </p:nvSpPr>
                    <p:spPr>
                      <a:xfrm>
                        <a:off x="3621696" y="2491979"/>
                        <a:ext cx="143546" cy="139075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62" name="Прямоугольник 61"/>
                      <p:cNvSpPr/>
                      <p:nvPr/>
                    </p:nvSpPr>
                    <p:spPr>
                      <a:xfrm>
                        <a:off x="3729355" y="2202240"/>
                        <a:ext cx="143546" cy="144871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63" name="Прямоугольник 62"/>
                      <p:cNvSpPr/>
                      <p:nvPr/>
                    </p:nvSpPr>
                    <p:spPr>
                      <a:xfrm>
                        <a:off x="4088220" y="2202240"/>
                        <a:ext cx="143546" cy="144871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64" name="Прямоугольник 63"/>
                      <p:cNvSpPr/>
                      <p:nvPr/>
                    </p:nvSpPr>
                    <p:spPr>
                      <a:xfrm>
                        <a:off x="3801128" y="2491979"/>
                        <a:ext cx="143546" cy="139075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cxnSp>
                    <p:nvCxnSpPr>
                      <p:cNvPr id="65" name="Прямая со стрелкой 64"/>
                      <p:cNvCxnSpPr>
                        <a:stCxn id="62" idx="3"/>
                        <a:endCxn id="63" idx="1"/>
                      </p:cNvCxnSpPr>
                      <p:nvPr/>
                    </p:nvCxnSpPr>
                    <p:spPr>
                      <a:xfrm>
                        <a:off x="3872901" y="2277574"/>
                        <a:ext cx="215319" cy="0"/>
                      </a:xfrm>
                      <a:prstGeom prst="straightConnector1">
                        <a:avLst/>
                      </a:prstGeom>
                      <a:ln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Прямая соединительная линия 65"/>
                      <p:cNvCxnSpPr>
                        <a:stCxn id="62" idx="2"/>
                      </p:cNvCxnSpPr>
                      <p:nvPr/>
                    </p:nvCxnSpPr>
                    <p:spPr>
                      <a:xfrm rot="5400000">
                        <a:off x="3766360" y="2381880"/>
                        <a:ext cx="69537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Прямая соединительная линия 66"/>
                      <p:cNvCxnSpPr/>
                      <p:nvPr/>
                    </p:nvCxnSpPr>
                    <p:spPr>
                      <a:xfrm rot="5400000">
                        <a:off x="3661785" y="2460108"/>
                        <a:ext cx="75334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8" name="Прямая соединительная линия 67"/>
                      <p:cNvCxnSpPr/>
                      <p:nvPr/>
                    </p:nvCxnSpPr>
                    <p:spPr>
                      <a:xfrm rot="5400000">
                        <a:off x="3835234" y="2460108"/>
                        <a:ext cx="75334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" name="Прямая соединительная линия 68"/>
                      <p:cNvCxnSpPr/>
                      <p:nvPr/>
                    </p:nvCxnSpPr>
                    <p:spPr>
                      <a:xfrm rot="10800000">
                        <a:off x="3687489" y="2416648"/>
                        <a:ext cx="185412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0" name="Прямоугольник 69"/>
                      <p:cNvSpPr/>
                      <p:nvPr/>
                    </p:nvSpPr>
                    <p:spPr>
                      <a:xfrm>
                        <a:off x="4285598" y="2132703"/>
                        <a:ext cx="143546" cy="57947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71" name="Прямоугольник 70"/>
                      <p:cNvSpPr/>
                      <p:nvPr/>
                    </p:nvSpPr>
                    <p:spPr>
                      <a:xfrm>
                        <a:off x="3436284" y="2132703"/>
                        <a:ext cx="137563" cy="57947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</p:grpSp>
                <p:grpSp>
                  <p:nvGrpSpPr>
                    <p:cNvPr id="23848" name="Группа 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83052" y="3184426"/>
                      <a:ext cx="1008112" cy="578718"/>
                      <a:chOff x="3419872" y="2132856"/>
                      <a:chExt cx="1008112" cy="578718"/>
                    </a:xfrm>
                  </p:grpSpPr>
                  <p:sp>
                    <p:nvSpPr>
                      <p:cNvPr id="73" name="Прямоугольник 72"/>
                      <p:cNvSpPr/>
                      <p:nvPr/>
                    </p:nvSpPr>
                    <p:spPr>
                      <a:xfrm>
                        <a:off x="3404881" y="2130757"/>
                        <a:ext cx="980899" cy="579477"/>
                      </a:xfrm>
                      <a:prstGeom prst="rect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74" name="Прямоугольник 73"/>
                      <p:cNvSpPr/>
                      <p:nvPr/>
                    </p:nvSpPr>
                    <p:spPr>
                      <a:xfrm>
                        <a:off x="3614221" y="2490033"/>
                        <a:ext cx="149525" cy="144867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75" name="Прямоугольник 74"/>
                      <p:cNvSpPr/>
                      <p:nvPr/>
                    </p:nvSpPr>
                    <p:spPr>
                      <a:xfrm>
                        <a:off x="3721880" y="2206087"/>
                        <a:ext cx="149525" cy="139075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76" name="Прямоугольник 75"/>
                      <p:cNvSpPr/>
                      <p:nvPr/>
                    </p:nvSpPr>
                    <p:spPr>
                      <a:xfrm>
                        <a:off x="4092708" y="2206087"/>
                        <a:ext cx="143546" cy="139075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77" name="Прямоугольник 76"/>
                      <p:cNvSpPr/>
                      <p:nvPr/>
                    </p:nvSpPr>
                    <p:spPr>
                      <a:xfrm>
                        <a:off x="3799633" y="2490033"/>
                        <a:ext cx="143546" cy="144867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cxnSp>
                    <p:nvCxnSpPr>
                      <p:cNvPr id="78" name="Прямая со стрелкой 77"/>
                      <p:cNvCxnSpPr>
                        <a:stCxn id="75" idx="3"/>
                        <a:endCxn id="76" idx="1"/>
                      </p:cNvCxnSpPr>
                      <p:nvPr/>
                    </p:nvCxnSpPr>
                    <p:spPr>
                      <a:xfrm>
                        <a:off x="3871406" y="2275625"/>
                        <a:ext cx="221302" cy="0"/>
                      </a:xfrm>
                      <a:prstGeom prst="straightConnector1">
                        <a:avLst/>
                      </a:prstGeom>
                      <a:ln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9" name="Прямая соединительная линия 78"/>
                      <p:cNvCxnSpPr>
                        <a:stCxn id="75" idx="2"/>
                      </p:cNvCxnSpPr>
                      <p:nvPr/>
                    </p:nvCxnSpPr>
                    <p:spPr>
                      <a:xfrm rot="5400000">
                        <a:off x="3761966" y="2382829"/>
                        <a:ext cx="75334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0" name="Прямая соединительная линия 79"/>
                      <p:cNvCxnSpPr/>
                      <p:nvPr/>
                    </p:nvCxnSpPr>
                    <p:spPr>
                      <a:xfrm rot="5400000">
                        <a:off x="3651225" y="2461057"/>
                        <a:ext cx="69537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1" name="Прямая соединительная линия 80"/>
                      <p:cNvCxnSpPr/>
                      <p:nvPr/>
                    </p:nvCxnSpPr>
                    <p:spPr>
                      <a:xfrm rot="5400000">
                        <a:off x="3836637" y="2461057"/>
                        <a:ext cx="69537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2" name="Прямая соединительная линия 81"/>
                      <p:cNvCxnSpPr/>
                      <p:nvPr/>
                    </p:nvCxnSpPr>
                    <p:spPr>
                      <a:xfrm rot="10800000">
                        <a:off x="3674032" y="2420496"/>
                        <a:ext cx="203357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83" name="Прямоугольник 82"/>
                      <p:cNvSpPr/>
                      <p:nvPr/>
                    </p:nvSpPr>
                    <p:spPr>
                      <a:xfrm>
                        <a:off x="4284103" y="2130757"/>
                        <a:ext cx="101677" cy="57947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84" name="Прямоугольник 83"/>
                      <p:cNvSpPr/>
                      <p:nvPr/>
                    </p:nvSpPr>
                    <p:spPr>
                      <a:xfrm>
                        <a:off x="3416843" y="2130757"/>
                        <a:ext cx="149529" cy="579477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</p:grpSp>
              </p:grpSp>
              <p:grpSp>
                <p:nvGrpSpPr>
                  <p:cNvPr id="23803" name="Группа 88"/>
                  <p:cNvGrpSpPr>
                    <a:grpSpLocks/>
                  </p:cNvGrpSpPr>
                  <p:nvPr/>
                </p:nvGrpSpPr>
                <p:grpSpPr bwMode="auto">
                  <a:xfrm>
                    <a:off x="3375560" y="2124547"/>
                    <a:ext cx="459124" cy="290802"/>
                    <a:chOff x="3419872" y="2132856"/>
                    <a:chExt cx="1008112" cy="578718"/>
                  </a:xfrm>
                </p:grpSpPr>
                <p:sp>
                  <p:nvSpPr>
                    <p:cNvPr id="116" name="Прямоугольник 115"/>
                    <p:cNvSpPr/>
                    <p:nvPr/>
                  </p:nvSpPr>
                  <p:spPr>
                    <a:xfrm>
                      <a:off x="3421119" y="2134147"/>
                      <a:ext cx="1008388" cy="475057"/>
                    </a:xfrm>
                    <a:prstGeom prst="rect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7" name="Прямоугольник 116"/>
                    <p:cNvSpPr/>
                    <p:nvPr/>
                  </p:nvSpPr>
                  <p:spPr>
                    <a:xfrm>
                      <a:off x="3623864" y="2433060"/>
                      <a:ext cx="144054" cy="106755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8" name="Прямоугольник 117"/>
                    <p:cNvSpPr/>
                    <p:nvPr/>
                  </p:nvSpPr>
                  <p:spPr>
                    <a:xfrm>
                      <a:off x="3730572" y="2203536"/>
                      <a:ext cx="144054" cy="144121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19" name="Прямоугольник 118"/>
                    <p:cNvSpPr/>
                    <p:nvPr/>
                  </p:nvSpPr>
                  <p:spPr>
                    <a:xfrm>
                      <a:off x="4088041" y="2203536"/>
                      <a:ext cx="144057" cy="144121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20" name="Прямоугольник 119"/>
                    <p:cNvSpPr/>
                    <p:nvPr/>
                  </p:nvSpPr>
                  <p:spPr>
                    <a:xfrm>
                      <a:off x="3799930" y="2433060"/>
                      <a:ext cx="144057" cy="106755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cxnSp>
                  <p:nvCxnSpPr>
                    <p:cNvPr id="121" name="Прямая со стрелкой 120"/>
                    <p:cNvCxnSpPr>
                      <a:stCxn id="118" idx="3"/>
                      <a:endCxn id="119" idx="1"/>
                    </p:cNvCxnSpPr>
                    <p:nvPr/>
                  </p:nvCxnSpPr>
                  <p:spPr>
                    <a:xfrm>
                      <a:off x="3874626" y="2272928"/>
                      <a:ext cx="213416" cy="5336"/>
                    </a:xfrm>
                    <a:prstGeom prst="straightConnector1">
                      <a:avLst/>
                    </a:pr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" name="Прямая соединительная линия 121"/>
                    <p:cNvCxnSpPr>
                      <a:stCxn id="118" idx="2"/>
                    </p:cNvCxnSpPr>
                    <p:nvPr/>
                  </p:nvCxnSpPr>
                  <p:spPr>
                    <a:xfrm rot="5400000">
                      <a:off x="3762564" y="2385022"/>
                      <a:ext cx="74728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" name="Прямая соединительная линия 122"/>
                    <p:cNvCxnSpPr/>
                    <p:nvPr/>
                  </p:nvCxnSpPr>
                  <p:spPr>
                    <a:xfrm rot="5400000">
                      <a:off x="3687883" y="2427724"/>
                      <a:ext cx="10675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Прямая соединительная линия 123"/>
                    <p:cNvCxnSpPr/>
                    <p:nvPr/>
                  </p:nvCxnSpPr>
                  <p:spPr>
                    <a:xfrm rot="5400000">
                      <a:off x="3869286" y="2427724"/>
                      <a:ext cx="10675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Прямая соединительная линия 124"/>
                    <p:cNvCxnSpPr/>
                    <p:nvPr/>
                  </p:nvCxnSpPr>
                  <p:spPr>
                    <a:xfrm rot="10800000">
                      <a:off x="3687889" y="2422385"/>
                      <a:ext cx="186737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6" name="Прямоугольник 125"/>
                    <p:cNvSpPr/>
                    <p:nvPr/>
                  </p:nvSpPr>
                  <p:spPr>
                    <a:xfrm>
                      <a:off x="4285453" y="2134147"/>
                      <a:ext cx="144054" cy="475057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127" name="Прямоугольник 126"/>
                    <p:cNvSpPr/>
                    <p:nvPr/>
                  </p:nvSpPr>
                  <p:spPr>
                    <a:xfrm>
                      <a:off x="3431790" y="2139483"/>
                      <a:ext cx="138720" cy="47506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sp>
                <p:nvSpPr>
                  <p:cNvPr id="140" name="Блок-схема: магнитный диск 139"/>
                  <p:cNvSpPr/>
                  <p:nvPr/>
                </p:nvSpPr>
                <p:spPr>
                  <a:xfrm>
                    <a:off x="3665285" y="2648220"/>
                    <a:ext cx="466540" cy="174342"/>
                  </a:xfrm>
                  <a:prstGeom prst="flowChartMagneticDisk">
                    <a:avLst/>
                  </a:prstGeom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143" name="Прямоугольник 142"/>
                  <p:cNvSpPr/>
                  <p:nvPr/>
                </p:nvSpPr>
                <p:spPr>
                  <a:xfrm>
                    <a:off x="467539" y="1484155"/>
                    <a:ext cx="988969" cy="1585167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144" name="Прямоугольник 143"/>
                  <p:cNvSpPr/>
                  <p:nvPr/>
                </p:nvSpPr>
                <p:spPr>
                  <a:xfrm>
                    <a:off x="1514826" y="1484155"/>
                    <a:ext cx="2675317" cy="230667"/>
                  </a:xfrm>
                  <a:prstGeom prst="rect">
                    <a:avLst/>
                  </a:prstGeom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146" name="Прямоугольник 145"/>
                  <p:cNvSpPr/>
                  <p:nvPr/>
                </p:nvSpPr>
                <p:spPr>
                  <a:xfrm>
                    <a:off x="936510" y="2146654"/>
                    <a:ext cx="459250" cy="289675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147" name="Прямоугольник 146"/>
                  <p:cNvSpPr/>
                  <p:nvPr/>
                </p:nvSpPr>
                <p:spPr>
                  <a:xfrm>
                    <a:off x="1237818" y="2315630"/>
                    <a:ext cx="68037" cy="69737"/>
                  </a:xfrm>
                  <a:prstGeom prst="rect">
                    <a:avLst/>
                  </a:prstGeom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148" name="Прямоугольник 147"/>
                  <p:cNvSpPr/>
                  <p:nvPr/>
                </p:nvSpPr>
                <p:spPr>
                  <a:xfrm>
                    <a:off x="1077445" y="2181521"/>
                    <a:ext cx="63177" cy="75101"/>
                  </a:xfrm>
                  <a:prstGeom prst="rect">
                    <a:avLst/>
                  </a:prstGeom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149" name="Прямоугольник 148"/>
                  <p:cNvSpPr/>
                  <p:nvPr/>
                </p:nvSpPr>
                <p:spPr>
                  <a:xfrm>
                    <a:off x="1240247" y="2181521"/>
                    <a:ext cx="68037" cy="75101"/>
                  </a:xfrm>
                  <a:prstGeom prst="rect">
                    <a:avLst/>
                  </a:prstGeom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cxnSp>
                <p:nvCxnSpPr>
                  <p:cNvPr id="151" name="Прямая со стрелкой 150"/>
                  <p:cNvCxnSpPr>
                    <a:stCxn id="148" idx="3"/>
                    <a:endCxn id="149" idx="1"/>
                  </p:cNvCxnSpPr>
                  <p:nvPr/>
                </p:nvCxnSpPr>
                <p:spPr>
                  <a:xfrm>
                    <a:off x="1140622" y="2219072"/>
                    <a:ext cx="99625" cy="0"/>
                  </a:xfrm>
                  <a:prstGeom prst="straightConnector1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Прямая соединительная линия 151"/>
                  <p:cNvCxnSpPr>
                    <a:stCxn id="148" idx="2"/>
                    <a:endCxn id="147" idx="1"/>
                  </p:cNvCxnSpPr>
                  <p:nvPr/>
                </p:nvCxnSpPr>
                <p:spPr>
                  <a:xfrm rot="16200000" flipH="1">
                    <a:off x="1126486" y="2239169"/>
                    <a:ext cx="93877" cy="12878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6" name="Прямоугольник 155"/>
                  <p:cNvSpPr/>
                  <p:nvPr/>
                </p:nvSpPr>
                <p:spPr>
                  <a:xfrm>
                    <a:off x="1330154" y="2146654"/>
                    <a:ext cx="65606" cy="289675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157" name="Прямоугольник 156"/>
                  <p:cNvSpPr/>
                  <p:nvPr/>
                </p:nvSpPr>
                <p:spPr>
                  <a:xfrm>
                    <a:off x="941370" y="2149335"/>
                    <a:ext cx="65606" cy="289675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pic>
                <p:nvPicPr>
                  <p:cNvPr id="23815" name="Picture 2" descr="C:\Documents and Settings\Администратор\Рабочий стол\sftp_gui_client.jpg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525704" y="1694345"/>
                    <a:ext cx="449982" cy="290802"/>
                  </a:xfrm>
                  <a:prstGeom prst="rect">
                    <a:avLst/>
                  </a:prstGeom>
                  <a:noFill/>
                  <a:ln w="6350">
                    <a:solidFill>
                      <a:srgbClr val="00206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23816" name="Picture 3" descr="C:\Documents and Settings\Администратор\Рабочий стол\16-05_konqueror.jpg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525704" y="2589830"/>
                    <a:ext cx="416332" cy="348962"/>
                  </a:xfrm>
                  <a:prstGeom prst="rect">
                    <a:avLst/>
                  </a:prstGeom>
                  <a:noFill/>
                  <a:ln w="9525">
                    <a:solidFill>
                      <a:srgbClr val="002060"/>
                    </a:solidFill>
                    <a:miter lim="800000"/>
                    <a:headEnd/>
                    <a:tailEnd/>
                  </a:ln>
                </p:spPr>
              </p:pic>
              <p:cxnSp>
                <p:nvCxnSpPr>
                  <p:cNvPr id="161" name="Прямая со стрелкой 160"/>
                  <p:cNvCxnSpPr>
                    <a:stCxn id="30722" idx="2"/>
                    <a:endCxn id="157" idx="1"/>
                  </p:cNvCxnSpPr>
                  <p:nvPr/>
                </p:nvCxnSpPr>
                <p:spPr>
                  <a:xfrm rot="16200000" flipH="1">
                    <a:off x="691039" y="2043840"/>
                    <a:ext cx="311133" cy="189532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" name="Прямая со стрелкой 163"/>
                  <p:cNvCxnSpPr>
                    <a:stCxn id="30723" idx="0"/>
                    <a:endCxn id="157" idx="1"/>
                  </p:cNvCxnSpPr>
                  <p:nvPr/>
                </p:nvCxnSpPr>
                <p:spPr>
                  <a:xfrm rot="5400000" flipH="1" flipV="1">
                    <a:off x="689365" y="2337207"/>
                    <a:ext cx="295039" cy="208971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Прямая со стрелкой 166"/>
                  <p:cNvCxnSpPr>
                    <a:stCxn id="156" idx="3"/>
                    <a:endCxn id="60" idx="1"/>
                  </p:cNvCxnSpPr>
                  <p:nvPr/>
                </p:nvCxnSpPr>
                <p:spPr>
                  <a:xfrm>
                    <a:off x="1395760" y="2291492"/>
                    <a:ext cx="619625" cy="236032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Прямая со стрелкой 169"/>
                  <p:cNvCxnSpPr>
                    <a:stCxn id="156" idx="3"/>
                    <a:endCxn id="44" idx="1"/>
                  </p:cNvCxnSpPr>
                  <p:nvPr/>
                </p:nvCxnSpPr>
                <p:spPr>
                  <a:xfrm flipV="1">
                    <a:off x="1395760" y="2130561"/>
                    <a:ext cx="359625" cy="160931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Прямая со стрелкой 171"/>
                  <p:cNvCxnSpPr>
                    <a:stCxn id="11" idx="2"/>
                  </p:cNvCxnSpPr>
                  <p:nvPr/>
                </p:nvCxnSpPr>
                <p:spPr>
                  <a:xfrm rot="16200000" flipH="1">
                    <a:off x="1989765" y="2231972"/>
                    <a:ext cx="131426" cy="196821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Прямая со стрелкой 173"/>
                  <p:cNvCxnSpPr/>
                  <p:nvPr/>
                </p:nvCxnSpPr>
                <p:spPr>
                  <a:xfrm rot="16200000" flipH="1">
                    <a:off x="2343315" y="2667700"/>
                    <a:ext cx="131426" cy="194392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Прямая со стрелкой 175"/>
                  <p:cNvCxnSpPr>
                    <a:stCxn id="83" idx="3"/>
                  </p:cNvCxnSpPr>
                  <p:nvPr/>
                </p:nvCxnSpPr>
                <p:spPr>
                  <a:xfrm flipV="1">
                    <a:off x="2916877" y="2337088"/>
                    <a:ext cx="398503" cy="447924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" name="Прямая со стрелкой 178"/>
                  <p:cNvCxnSpPr>
                    <a:stCxn id="70" idx="3"/>
                  </p:cNvCxnSpPr>
                  <p:nvPr/>
                </p:nvCxnSpPr>
                <p:spPr>
                  <a:xfrm flipV="1">
                    <a:off x="2423608" y="2278080"/>
                    <a:ext cx="891772" cy="249443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" name="Прямая со стрелкой 181"/>
                  <p:cNvCxnSpPr>
                    <a:stCxn id="43" idx="3"/>
                  </p:cNvCxnSpPr>
                  <p:nvPr/>
                </p:nvCxnSpPr>
                <p:spPr>
                  <a:xfrm>
                    <a:off x="2161179" y="2130561"/>
                    <a:ext cx="1154201" cy="88511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Прямая со стрелкой 184"/>
                  <p:cNvCxnSpPr>
                    <a:stCxn id="57" idx="3"/>
                  </p:cNvCxnSpPr>
                  <p:nvPr/>
                </p:nvCxnSpPr>
                <p:spPr>
                  <a:xfrm>
                    <a:off x="2775942" y="1961583"/>
                    <a:ext cx="539437" cy="201164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Прямая со стрелкой 191"/>
                  <p:cNvCxnSpPr/>
                  <p:nvPr/>
                </p:nvCxnSpPr>
                <p:spPr>
                  <a:xfrm rot="16200000" flipH="1">
                    <a:off x="3629016" y="2428103"/>
                    <a:ext cx="177024" cy="177382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828" name="TextBox 6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7544" y="1484784"/>
                    <a:ext cx="925944" cy="4440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600" b="1"/>
                      <a:t>Client GUI </a:t>
                    </a:r>
                  </a:p>
                  <a:p>
                    <a:endParaRPr lang="ru-RU" sz="600" b="1"/>
                  </a:p>
                </p:txBody>
              </p:sp>
              <p:sp>
                <p:nvSpPr>
                  <p:cNvPr id="23829" name="TextBox 67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54330" y="2627622"/>
                    <a:ext cx="740341" cy="4440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600"/>
                      <a:t>Web</a:t>
                    </a:r>
                    <a:r>
                      <a:rPr lang="ru-RU" sz="600"/>
                      <a:t> </a:t>
                    </a:r>
                  </a:p>
                  <a:p>
                    <a:pPr algn="ctr"/>
                    <a:r>
                      <a:rPr lang="en-US" sz="600"/>
                      <a:t>browser</a:t>
                    </a:r>
                    <a:endParaRPr lang="ru-RU" sz="600"/>
                  </a:p>
                </p:txBody>
              </p:sp>
              <p:sp>
                <p:nvSpPr>
                  <p:cNvPr id="23830" name="TextBox 6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863845" y="2861128"/>
                    <a:ext cx="990389" cy="2960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600"/>
                      <a:t>GB structure</a:t>
                    </a:r>
                    <a:endParaRPr lang="ru-RU" sz="600"/>
                  </a:p>
                </p:txBody>
              </p:sp>
              <p:sp>
                <p:nvSpPr>
                  <p:cNvPr id="23831" name="TextBox 67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00798" y="2843460"/>
                    <a:ext cx="1049677" cy="2960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600" b="1"/>
                      <a:t>Data storage</a:t>
                    </a:r>
                    <a:endParaRPr lang="ru-RU" sz="600" b="1"/>
                  </a:p>
                </p:txBody>
              </p:sp>
              <p:sp>
                <p:nvSpPr>
                  <p:cNvPr id="23832" name="TextBox 6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03280" y="1447590"/>
                    <a:ext cx="1549768" cy="3453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800" b="1">
                        <a:solidFill>
                          <a:schemeClr val="bg1"/>
                        </a:solidFill>
                      </a:rPr>
                      <a:t>Process control</a:t>
                    </a:r>
                    <a:endParaRPr lang="ru-RU" sz="800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3796" name="TextBox 693"/>
                <p:cNvSpPr txBox="1">
                  <a:spLocks noChangeArrowheads="1"/>
                </p:cNvSpPr>
                <p:nvPr/>
              </p:nvSpPr>
              <p:spPr bwMode="auto">
                <a:xfrm>
                  <a:off x="4394999" y="1340768"/>
                  <a:ext cx="505398" cy="2825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>
                      <a:solidFill>
                        <a:srgbClr val="002060"/>
                      </a:solidFill>
                    </a:rPr>
                    <a:t>GB-1</a:t>
                  </a:r>
                  <a:endParaRPr lang="ru-RU" sz="10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3797" name="TextBox 478"/>
                <p:cNvSpPr txBox="1">
                  <a:spLocks noChangeArrowheads="1"/>
                </p:cNvSpPr>
                <p:nvPr/>
              </p:nvSpPr>
              <p:spPr bwMode="auto">
                <a:xfrm>
                  <a:off x="4249787" y="1818385"/>
                  <a:ext cx="202405" cy="154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/>
                    <a:t>A1</a:t>
                  </a:r>
                  <a:endParaRPr lang="ru-RU" sz="800" b="1"/>
                </a:p>
              </p:txBody>
            </p:sp>
            <p:sp>
              <p:nvSpPr>
                <p:cNvPr id="23798" name="TextBox 481"/>
                <p:cNvSpPr txBox="1">
                  <a:spLocks noChangeArrowheads="1"/>
                </p:cNvSpPr>
                <p:nvPr/>
              </p:nvSpPr>
              <p:spPr bwMode="auto">
                <a:xfrm>
                  <a:off x="4493739" y="2118434"/>
                  <a:ext cx="202405" cy="154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/>
                    <a:t>A2</a:t>
                  </a:r>
                  <a:endParaRPr lang="ru-RU" sz="800" b="1"/>
                </a:p>
              </p:txBody>
            </p:sp>
            <p:sp>
              <p:nvSpPr>
                <p:cNvPr id="23799" name="TextBox 482"/>
                <p:cNvSpPr txBox="1">
                  <a:spLocks noChangeArrowheads="1"/>
                </p:cNvSpPr>
                <p:nvPr/>
              </p:nvSpPr>
              <p:spPr bwMode="auto">
                <a:xfrm>
                  <a:off x="4792581" y="2309374"/>
                  <a:ext cx="202405" cy="1542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/>
                    <a:t>A3</a:t>
                  </a:r>
                  <a:endParaRPr lang="ru-RU" sz="800" b="1"/>
                </a:p>
              </p:txBody>
            </p:sp>
          </p:grpSp>
          <p:grpSp>
            <p:nvGrpSpPr>
              <p:cNvPr id="23576" name="Группа 327"/>
              <p:cNvGrpSpPr>
                <a:grpSpLocks/>
              </p:cNvGrpSpPr>
              <p:nvPr/>
            </p:nvGrpSpPr>
            <p:grpSpPr bwMode="auto">
              <a:xfrm>
                <a:off x="4305300" y="2382838"/>
                <a:ext cx="2332367" cy="1401954"/>
                <a:chOff x="4686462" y="1264915"/>
                <a:chExt cx="3737049" cy="2073838"/>
              </a:xfrm>
            </p:grpSpPr>
            <p:grpSp>
              <p:nvGrpSpPr>
                <p:cNvPr id="23694" name="Группа 429"/>
                <p:cNvGrpSpPr>
                  <a:grpSpLocks/>
                </p:cNvGrpSpPr>
                <p:nvPr/>
              </p:nvGrpSpPr>
              <p:grpSpPr bwMode="auto">
                <a:xfrm>
                  <a:off x="4686462" y="1628045"/>
                  <a:ext cx="3737049" cy="1710708"/>
                  <a:chOff x="4644011" y="1449079"/>
                  <a:chExt cx="3737049" cy="1710708"/>
                </a:xfrm>
              </p:grpSpPr>
              <p:sp>
                <p:nvSpPr>
                  <p:cNvPr id="387" name="Прямоугольник 386"/>
                  <p:cNvSpPr/>
                  <p:nvPr/>
                </p:nvSpPr>
                <p:spPr>
                  <a:xfrm>
                    <a:off x="7378338" y="1776245"/>
                    <a:ext cx="985374" cy="1291962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388" name="Прямоугольник 387"/>
                  <p:cNvSpPr/>
                  <p:nvPr/>
                </p:nvSpPr>
                <p:spPr>
                  <a:xfrm>
                    <a:off x="5693278" y="1776245"/>
                    <a:ext cx="1626955" cy="1291962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grpSp>
                <p:nvGrpSpPr>
                  <p:cNvPr id="23701" name="Группа 388"/>
                  <p:cNvGrpSpPr>
                    <a:grpSpLocks/>
                  </p:cNvGrpSpPr>
                  <p:nvPr/>
                </p:nvGrpSpPr>
                <p:grpSpPr bwMode="auto">
                  <a:xfrm>
                    <a:off x="5927841" y="1850897"/>
                    <a:ext cx="1163205" cy="1087895"/>
                    <a:chOff x="4427984" y="1412776"/>
                    <a:chExt cx="2863180" cy="2350368"/>
                  </a:xfrm>
                </p:grpSpPr>
                <p:grpSp>
                  <p:nvGrpSpPr>
                    <p:cNvPr id="23743" name="Группа 4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27984" y="1772816"/>
                      <a:ext cx="1008112" cy="578718"/>
                      <a:chOff x="3419872" y="2132856"/>
                      <a:chExt cx="1008112" cy="578718"/>
                    </a:xfrm>
                  </p:grpSpPr>
                  <p:sp>
                    <p:nvSpPr>
                      <p:cNvPr id="467" name="Прямоугольник 466"/>
                      <p:cNvSpPr/>
                      <p:nvPr/>
                    </p:nvSpPr>
                    <p:spPr>
                      <a:xfrm>
                        <a:off x="3420563" y="2103478"/>
                        <a:ext cx="1007128" cy="604233"/>
                      </a:xfrm>
                      <a:prstGeom prst="rect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68" name="Прямоугольник 467"/>
                      <p:cNvSpPr/>
                      <p:nvPr/>
                    </p:nvSpPr>
                    <p:spPr>
                      <a:xfrm>
                        <a:off x="3623181" y="2493822"/>
                        <a:ext cx="143024" cy="144376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69" name="Прямоугольник 468"/>
                      <p:cNvSpPr/>
                      <p:nvPr/>
                    </p:nvSpPr>
                    <p:spPr>
                      <a:xfrm>
                        <a:off x="3730449" y="2205073"/>
                        <a:ext cx="143024" cy="144376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70" name="Прямоугольник 469"/>
                      <p:cNvSpPr/>
                      <p:nvPr/>
                    </p:nvSpPr>
                    <p:spPr>
                      <a:xfrm>
                        <a:off x="4093968" y="2205073"/>
                        <a:ext cx="143024" cy="144376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71" name="Прямоугольник 470"/>
                      <p:cNvSpPr/>
                      <p:nvPr/>
                    </p:nvSpPr>
                    <p:spPr>
                      <a:xfrm>
                        <a:off x="3801961" y="2493822"/>
                        <a:ext cx="143024" cy="144376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cxnSp>
                    <p:nvCxnSpPr>
                      <p:cNvPr id="472" name="Прямая со стрелкой 471"/>
                      <p:cNvCxnSpPr>
                        <a:stCxn id="469" idx="3"/>
                        <a:endCxn id="470" idx="1"/>
                      </p:cNvCxnSpPr>
                      <p:nvPr/>
                    </p:nvCxnSpPr>
                    <p:spPr>
                      <a:xfrm>
                        <a:off x="3873473" y="2274588"/>
                        <a:ext cx="220494" cy="5346"/>
                      </a:xfrm>
                      <a:prstGeom prst="straightConnector1">
                        <a:avLst/>
                      </a:prstGeom>
                      <a:ln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3" name="Прямая соединительная линия 472"/>
                      <p:cNvCxnSpPr>
                        <a:stCxn id="469" idx="2"/>
                      </p:cNvCxnSpPr>
                      <p:nvPr/>
                    </p:nvCxnSpPr>
                    <p:spPr>
                      <a:xfrm rot="5400000">
                        <a:off x="3764529" y="2386881"/>
                        <a:ext cx="74861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4" name="Прямая соединительная линия 473"/>
                      <p:cNvCxnSpPr/>
                      <p:nvPr/>
                    </p:nvCxnSpPr>
                    <p:spPr>
                      <a:xfrm rot="5400000">
                        <a:off x="3659935" y="2459068"/>
                        <a:ext cx="69512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5" name="Прямая соединительная линия 474"/>
                      <p:cNvCxnSpPr/>
                      <p:nvPr/>
                    </p:nvCxnSpPr>
                    <p:spPr>
                      <a:xfrm rot="5400000">
                        <a:off x="3838716" y="2464413"/>
                        <a:ext cx="69515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6" name="Прямая соединительная линия 475"/>
                      <p:cNvCxnSpPr/>
                      <p:nvPr/>
                    </p:nvCxnSpPr>
                    <p:spPr>
                      <a:xfrm rot="10800000">
                        <a:off x="3682774" y="2424310"/>
                        <a:ext cx="196657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77" name="Прямоугольник 476"/>
                      <p:cNvSpPr/>
                      <p:nvPr/>
                    </p:nvSpPr>
                    <p:spPr>
                      <a:xfrm>
                        <a:off x="4284667" y="2103478"/>
                        <a:ext cx="143024" cy="60423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78" name="Прямоугольник 477"/>
                      <p:cNvSpPr/>
                      <p:nvPr/>
                    </p:nvSpPr>
                    <p:spPr>
                      <a:xfrm>
                        <a:off x="3432481" y="2108823"/>
                        <a:ext cx="148982" cy="604236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</p:grpSp>
                <p:grpSp>
                  <p:nvGrpSpPr>
                    <p:cNvPr id="23744" name="Группа 4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40152" y="1412776"/>
                      <a:ext cx="1008112" cy="578718"/>
                      <a:chOff x="3419872" y="2132856"/>
                      <a:chExt cx="1008112" cy="578718"/>
                    </a:xfrm>
                  </p:grpSpPr>
                  <p:sp>
                    <p:nvSpPr>
                      <p:cNvPr id="455" name="Прямоугольник 454"/>
                      <p:cNvSpPr/>
                      <p:nvPr/>
                    </p:nvSpPr>
                    <p:spPr>
                      <a:xfrm>
                        <a:off x="3422068" y="2131990"/>
                        <a:ext cx="1007128" cy="572150"/>
                      </a:xfrm>
                      <a:prstGeom prst="rect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56" name="Прямоугольник 455"/>
                      <p:cNvSpPr/>
                      <p:nvPr/>
                    </p:nvSpPr>
                    <p:spPr>
                      <a:xfrm>
                        <a:off x="3618725" y="2490252"/>
                        <a:ext cx="143024" cy="144376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57" name="Прямоугольник 456"/>
                      <p:cNvSpPr/>
                      <p:nvPr/>
                    </p:nvSpPr>
                    <p:spPr>
                      <a:xfrm>
                        <a:off x="3725993" y="2201502"/>
                        <a:ext cx="143024" cy="149722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58" name="Прямоугольник 457"/>
                      <p:cNvSpPr/>
                      <p:nvPr/>
                    </p:nvSpPr>
                    <p:spPr>
                      <a:xfrm>
                        <a:off x="4089515" y="2201502"/>
                        <a:ext cx="143024" cy="149722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59" name="Прямоугольник 458"/>
                      <p:cNvSpPr/>
                      <p:nvPr/>
                    </p:nvSpPr>
                    <p:spPr>
                      <a:xfrm>
                        <a:off x="3803467" y="2490252"/>
                        <a:ext cx="143024" cy="144376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cxnSp>
                    <p:nvCxnSpPr>
                      <p:cNvPr id="460" name="Прямая со стрелкой 459"/>
                      <p:cNvCxnSpPr>
                        <a:stCxn id="457" idx="3"/>
                        <a:endCxn id="458" idx="1"/>
                      </p:cNvCxnSpPr>
                      <p:nvPr/>
                    </p:nvCxnSpPr>
                    <p:spPr>
                      <a:xfrm>
                        <a:off x="3869018" y="2276363"/>
                        <a:ext cx="220498" cy="5349"/>
                      </a:xfrm>
                      <a:prstGeom prst="straightConnector1">
                        <a:avLst/>
                      </a:prstGeom>
                      <a:ln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1" name="Прямая соединительная линия 460"/>
                      <p:cNvCxnSpPr>
                        <a:stCxn id="457" idx="2"/>
                      </p:cNvCxnSpPr>
                      <p:nvPr/>
                    </p:nvCxnSpPr>
                    <p:spPr>
                      <a:xfrm rot="5400000">
                        <a:off x="3768709" y="2385982"/>
                        <a:ext cx="69515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2" name="Прямая соединительная линия 461"/>
                      <p:cNvCxnSpPr/>
                      <p:nvPr/>
                    </p:nvCxnSpPr>
                    <p:spPr>
                      <a:xfrm rot="5400000">
                        <a:off x="3661440" y="2455497"/>
                        <a:ext cx="69512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3" name="Прямая соединительная линия 462"/>
                      <p:cNvCxnSpPr/>
                      <p:nvPr/>
                    </p:nvCxnSpPr>
                    <p:spPr>
                      <a:xfrm rot="5400000">
                        <a:off x="3834260" y="2460843"/>
                        <a:ext cx="69515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64" name="Прямая соединительная линия 463"/>
                      <p:cNvCxnSpPr/>
                      <p:nvPr/>
                    </p:nvCxnSpPr>
                    <p:spPr>
                      <a:xfrm rot="10800000">
                        <a:off x="3684279" y="2420740"/>
                        <a:ext cx="190699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65" name="Прямоугольник 464"/>
                      <p:cNvSpPr/>
                      <p:nvPr/>
                    </p:nvSpPr>
                    <p:spPr>
                      <a:xfrm>
                        <a:off x="4286172" y="2131990"/>
                        <a:ext cx="143024" cy="5721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66" name="Прямоугольник 465"/>
                      <p:cNvSpPr/>
                      <p:nvPr/>
                    </p:nvSpPr>
                    <p:spPr>
                      <a:xfrm>
                        <a:off x="3433987" y="2137336"/>
                        <a:ext cx="143024" cy="572153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</p:grpSp>
                <p:grpSp>
                  <p:nvGrpSpPr>
                    <p:cNvPr id="23745" name="Группа 4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73377" y="2631976"/>
                      <a:ext cx="1008112" cy="578718"/>
                      <a:chOff x="3419872" y="2132856"/>
                      <a:chExt cx="1008112" cy="578718"/>
                    </a:xfrm>
                  </p:grpSpPr>
                  <p:sp>
                    <p:nvSpPr>
                      <p:cNvPr id="443" name="Прямоугольник 442"/>
                      <p:cNvSpPr/>
                      <p:nvPr/>
                    </p:nvSpPr>
                    <p:spPr>
                      <a:xfrm>
                        <a:off x="3418780" y="2131957"/>
                        <a:ext cx="1007128" cy="604233"/>
                      </a:xfrm>
                      <a:prstGeom prst="rect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44" name="Прямоугольник 443"/>
                      <p:cNvSpPr/>
                      <p:nvPr/>
                    </p:nvSpPr>
                    <p:spPr>
                      <a:xfrm>
                        <a:off x="3621398" y="2495567"/>
                        <a:ext cx="143024" cy="155067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45" name="Прямоугольник 444"/>
                      <p:cNvSpPr/>
                      <p:nvPr/>
                    </p:nvSpPr>
                    <p:spPr>
                      <a:xfrm>
                        <a:off x="3728666" y="2201469"/>
                        <a:ext cx="143024" cy="149722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46" name="Прямоугольник 445"/>
                      <p:cNvSpPr/>
                      <p:nvPr/>
                    </p:nvSpPr>
                    <p:spPr>
                      <a:xfrm>
                        <a:off x="4086227" y="2201469"/>
                        <a:ext cx="148982" cy="149722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47" name="Прямоугольник 446"/>
                      <p:cNvSpPr/>
                      <p:nvPr/>
                    </p:nvSpPr>
                    <p:spPr>
                      <a:xfrm>
                        <a:off x="3800178" y="2495567"/>
                        <a:ext cx="143024" cy="155067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cxnSp>
                    <p:nvCxnSpPr>
                      <p:cNvPr id="448" name="Прямая со стрелкой 447"/>
                      <p:cNvCxnSpPr>
                        <a:stCxn id="445" idx="3"/>
                        <a:endCxn id="446" idx="1"/>
                      </p:cNvCxnSpPr>
                      <p:nvPr/>
                    </p:nvCxnSpPr>
                    <p:spPr>
                      <a:xfrm>
                        <a:off x="3871690" y="2276330"/>
                        <a:ext cx="214537" cy="5349"/>
                      </a:xfrm>
                      <a:prstGeom prst="straightConnector1">
                        <a:avLst/>
                      </a:prstGeom>
                      <a:ln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9" name="Прямая соединительная линия 448"/>
                      <p:cNvCxnSpPr>
                        <a:stCxn id="445" idx="2"/>
                      </p:cNvCxnSpPr>
                      <p:nvPr/>
                    </p:nvCxnSpPr>
                    <p:spPr>
                      <a:xfrm rot="5400000">
                        <a:off x="3765420" y="2385948"/>
                        <a:ext cx="69515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0" name="Прямая соединительная линия 449"/>
                      <p:cNvCxnSpPr/>
                      <p:nvPr/>
                    </p:nvCxnSpPr>
                    <p:spPr>
                      <a:xfrm rot="5400000">
                        <a:off x="3655477" y="2458138"/>
                        <a:ext cx="74861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1" name="Прямая соединительная линия 450"/>
                      <p:cNvCxnSpPr/>
                      <p:nvPr/>
                    </p:nvCxnSpPr>
                    <p:spPr>
                      <a:xfrm rot="5400000">
                        <a:off x="3834258" y="2463484"/>
                        <a:ext cx="74861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2" name="Прямая соединительная линия 451"/>
                      <p:cNvCxnSpPr/>
                      <p:nvPr/>
                    </p:nvCxnSpPr>
                    <p:spPr>
                      <a:xfrm rot="10800000">
                        <a:off x="3680991" y="2420706"/>
                        <a:ext cx="196657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53" name="Прямоугольник 452"/>
                      <p:cNvSpPr/>
                      <p:nvPr/>
                    </p:nvSpPr>
                    <p:spPr>
                      <a:xfrm>
                        <a:off x="4282884" y="2131957"/>
                        <a:ext cx="143024" cy="60423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54" name="Прямоугольник 453"/>
                      <p:cNvSpPr/>
                      <p:nvPr/>
                    </p:nvSpPr>
                    <p:spPr>
                      <a:xfrm>
                        <a:off x="3430698" y="2137302"/>
                        <a:ext cx="143024" cy="604236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</p:grpSp>
                <p:grpSp>
                  <p:nvGrpSpPr>
                    <p:cNvPr id="23746" name="Группа 4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283052" y="3184426"/>
                      <a:ext cx="1008112" cy="578718"/>
                      <a:chOff x="3419872" y="2132856"/>
                      <a:chExt cx="1008112" cy="578718"/>
                    </a:xfrm>
                  </p:grpSpPr>
                  <p:sp>
                    <p:nvSpPr>
                      <p:cNvPr id="431" name="Прямоугольник 430"/>
                      <p:cNvSpPr/>
                      <p:nvPr/>
                    </p:nvSpPr>
                    <p:spPr>
                      <a:xfrm>
                        <a:off x="3418847" y="2146312"/>
                        <a:ext cx="1007132" cy="561455"/>
                      </a:xfrm>
                      <a:prstGeom prst="rect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 w="12700">
                        <a:solidFill>
                          <a:srgbClr val="00206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32" name="Прямоугольник 431"/>
                      <p:cNvSpPr/>
                      <p:nvPr/>
                    </p:nvSpPr>
                    <p:spPr>
                      <a:xfrm>
                        <a:off x="3621465" y="2493879"/>
                        <a:ext cx="143024" cy="144376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33" name="Прямоугольник 432"/>
                      <p:cNvSpPr/>
                      <p:nvPr/>
                    </p:nvSpPr>
                    <p:spPr>
                      <a:xfrm>
                        <a:off x="3722776" y="2205130"/>
                        <a:ext cx="148982" cy="149722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34" name="Прямоугольник 433"/>
                      <p:cNvSpPr/>
                      <p:nvPr/>
                    </p:nvSpPr>
                    <p:spPr>
                      <a:xfrm>
                        <a:off x="4086295" y="2205130"/>
                        <a:ext cx="143024" cy="149722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35" name="Прямоугольник 434"/>
                      <p:cNvSpPr/>
                      <p:nvPr/>
                    </p:nvSpPr>
                    <p:spPr>
                      <a:xfrm>
                        <a:off x="3800246" y="2493879"/>
                        <a:ext cx="143024" cy="144376"/>
                      </a:xfrm>
                      <a:prstGeom prst="rect">
                        <a:avLst/>
                      </a:prstGeom>
                      <a:ln w="3175"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cxnSp>
                    <p:nvCxnSpPr>
                      <p:cNvPr id="436" name="Прямая со стрелкой 435"/>
                      <p:cNvCxnSpPr>
                        <a:stCxn id="433" idx="3"/>
                        <a:endCxn id="434" idx="1"/>
                      </p:cNvCxnSpPr>
                      <p:nvPr/>
                    </p:nvCxnSpPr>
                    <p:spPr>
                      <a:xfrm>
                        <a:off x="3871758" y="2279991"/>
                        <a:ext cx="214537" cy="5349"/>
                      </a:xfrm>
                      <a:prstGeom prst="straightConnector1">
                        <a:avLst/>
                      </a:prstGeom>
                      <a:ln>
                        <a:headEnd type="none" w="med" len="med"/>
                        <a:tailEnd type="none" w="med" len="me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7" name="Прямая соединительная линия 436"/>
                      <p:cNvCxnSpPr>
                        <a:stCxn id="433" idx="2"/>
                      </p:cNvCxnSpPr>
                      <p:nvPr/>
                    </p:nvCxnSpPr>
                    <p:spPr>
                      <a:xfrm rot="5400000">
                        <a:off x="3765488" y="2389610"/>
                        <a:ext cx="69515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8" name="Прямая соединительная линия 437"/>
                      <p:cNvCxnSpPr/>
                      <p:nvPr/>
                    </p:nvCxnSpPr>
                    <p:spPr>
                      <a:xfrm rot="5400000">
                        <a:off x="3658219" y="2459125"/>
                        <a:ext cx="69512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9" name="Прямая соединительная линия 438"/>
                      <p:cNvCxnSpPr/>
                      <p:nvPr/>
                    </p:nvCxnSpPr>
                    <p:spPr>
                      <a:xfrm rot="5400000">
                        <a:off x="3837000" y="2464471"/>
                        <a:ext cx="69515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0" name="Прямая соединительная линия 439"/>
                      <p:cNvCxnSpPr/>
                      <p:nvPr/>
                    </p:nvCxnSpPr>
                    <p:spPr>
                      <a:xfrm rot="10800000">
                        <a:off x="3681059" y="2424367"/>
                        <a:ext cx="196660" cy="0"/>
                      </a:xfrm>
                      <a:prstGeom prst="line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41" name="Прямоугольник 440"/>
                      <p:cNvSpPr/>
                      <p:nvPr/>
                    </p:nvSpPr>
                    <p:spPr>
                      <a:xfrm>
                        <a:off x="4282955" y="2146312"/>
                        <a:ext cx="143024" cy="56145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  <p:sp>
                    <p:nvSpPr>
                      <p:cNvPr id="442" name="Прямоугольник 441"/>
                      <p:cNvSpPr/>
                      <p:nvPr/>
                    </p:nvSpPr>
                    <p:spPr>
                      <a:xfrm>
                        <a:off x="3430766" y="2151658"/>
                        <a:ext cx="143024" cy="561459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ru-RU"/>
                      </a:p>
                    </p:txBody>
                  </p:sp>
                </p:grpSp>
              </p:grpSp>
              <p:grpSp>
                <p:nvGrpSpPr>
                  <p:cNvPr id="23702" name="Группа 389"/>
                  <p:cNvGrpSpPr>
                    <a:grpSpLocks/>
                  </p:cNvGrpSpPr>
                  <p:nvPr/>
                </p:nvGrpSpPr>
                <p:grpSpPr bwMode="auto">
                  <a:xfrm>
                    <a:off x="7552024" y="2124547"/>
                    <a:ext cx="459124" cy="290802"/>
                    <a:chOff x="3419872" y="2132856"/>
                    <a:chExt cx="1008112" cy="578718"/>
                  </a:xfrm>
                </p:grpSpPr>
                <p:sp>
                  <p:nvSpPr>
                    <p:cNvPr id="415" name="Прямоугольник 414"/>
                    <p:cNvSpPr/>
                    <p:nvPr/>
                  </p:nvSpPr>
                  <p:spPr>
                    <a:xfrm>
                      <a:off x="3421258" y="2134199"/>
                      <a:ext cx="1004727" cy="571355"/>
                    </a:xfrm>
                    <a:prstGeom prst="rect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 w="1270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416" name="Прямоугольник 415"/>
                    <p:cNvSpPr/>
                    <p:nvPr/>
                  </p:nvSpPr>
                  <p:spPr>
                    <a:xfrm>
                      <a:off x="3617952" y="2488834"/>
                      <a:ext cx="148848" cy="147764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417" name="Прямоугольник 416"/>
                    <p:cNvSpPr/>
                    <p:nvPr/>
                  </p:nvSpPr>
                  <p:spPr>
                    <a:xfrm>
                      <a:off x="3724272" y="2203156"/>
                      <a:ext cx="148848" cy="142840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418" name="Прямоугольник 417"/>
                    <p:cNvSpPr/>
                    <p:nvPr/>
                  </p:nvSpPr>
                  <p:spPr>
                    <a:xfrm>
                      <a:off x="4085761" y="2203156"/>
                      <a:ext cx="148848" cy="142840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419" name="Прямоугольник 418"/>
                    <p:cNvSpPr/>
                    <p:nvPr/>
                  </p:nvSpPr>
                  <p:spPr>
                    <a:xfrm>
                      <a:off x="3798696" y="2488834"/>
                      <a:ext cx="143530" cy="147764"/>
                    </a:xfrm>
                    <a:prstGeom prst="rect">
                      <a:avLst/>
                    </a:prstGeom>
                    <a:ln w="3175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cxnSp>
                  <p:nvCxnSpPr>
                    <p:cNvPr id="420" name="Прямая со стрелкой 419"/>
                    <p:cNvCxnSpPr>
                      <a:stCxn id="417" idx="3"/>
                      <a:endCxn id="418" idx="1"/>
                    </p:cNvCxnSpPr>
                    <p:nvPr/>
                  </p:nvCxnSpPr>
                  <p:spPr>
                    <a:xfrm>
                      <a:off x="3873120" y="2277040"/>
                      <a:ext cx="212640" cy="0"/>
                    </a:xfrm>
                    <a:prstGeom prst="straightConnector1">
                      <a:avLst/>
                    </a:pr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1" name="Прямая соединительная линия 420"/>
                    <p:cNvCxnSpPr>
                      <a:stCxn id="417" idx="2"/>
                    </p:cNvCxnSpPr>
                    <p:nvPr/>
                  </p:nvCxnSpPr>
                  <p:spPr>
                    <a:xfrm rot="5400000">
                      <a:off x="3761756" y="2382937"/>
                      <a:ext cx="7388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2" name="Прямая соединительная линия 421"/>
                    <p:cNvCxnSpPr/>
                    <p:nvPr/>
                  </p:nvCxnSpPr>
                  <p:spPr>
                    <a:xfrm rot="5400000">
                      <a:off x="3660747" y="2456821"/>
                      <a:ext cx="73884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3" name="Прямая соединительная линия 422"/>
                    <p:cNvCxnSpPr/>
                    <p:nvPr/>
                  </p:nvCxnSpPr>
                  <p:spPr>
                    <a:xfrm rot="5400000">
                      <a:off x="3838640" y="2459284"/>
                      <a:ext cx="68957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4" name="Прямая соединительная линия 423"/>
                    <p:cNvCxnSpPr/>
                    <p:nvPr/>
                  </p:nvCxnSpPr>
                  <p:spPr>
                    <a:xfrm rot="10800000">
                      <a:off x="3687059" y="2419877"/>
                      <a:ext cx="191376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25" name="Прямоугольник 424"/>
                    <p:cNvSpPr/>
                    <p:nvPr/>
                  </p:nvSpPr>
                  <p:spPr>
                    <a:xfrm>
                      <a:off x="4282451" y="2134199"/>
                      <a:ext cx="143534" cy="571355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426" name="Прямоугольник 425"/>
                    <p:cNvSpPr/>
                    <p:nvPr/>
                  </p:nvSpPr>
                  <p:spPr>
                    <a:xfrm>
                      <a:off x="3431890" y="2139126"/>
                      <a:ext cx="143534" cy="571355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ru-RU"/>
                    </a:p>
                  </p:txBody>
                </p:sp>
              </p:grpSp>
              <p:sp>
                <p:nvSpPr>
                  <p:cNvPr id="391" name="Блок-схема: магнитный диск 390"/>
                  <p:cNvSpPr/>
                  <p:nvPr/>
                </p:nvSpPr>
                <p:spPr>
                  <a:xfrm>
                    <a:off x="7843183" y="2647453"/>
                    <a:ext cx="464844" cy="175726"/>
                  </a:xfrm>
                  <a:prstGeom prst="flowChartMagneticDisk">
                    <a:avLst/>
                  </a:prstGeom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392" name="Прямоугольник 391"/>
                  <p:cNvSpPr/>
                  <p:nvPr/>
                </p:nvSpPr>
                <p:spPr>
                  <a:xfrm>
                    <a:off x="4644958" y="1486667"/>
                    <a:ext cx="990214" cy="1581541"/>
                  </a:xfrm>
                  <a:prstGeom prst="rect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 w="952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393" name="Прямоугольник 392"/>
                  <p:cNvSpPr/>
                  <p:nvPr/>
                </p:nvSpPr>
                <p:spPr>
                  <a:xfrm>
                    <a:off x="5693278" y="1486667"/>
                    <a:ext cx="2670434" cy="230178"/>
                  </a:xfrm>
                  <a:prstGeom prst="rect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394" name="Прямоугольник 393"/>
                  <p:cNvSpPr/>
                  <p:nvPr/>
                </p:nvSpPr>
                <p:spPr>
                  <a:xfrm>
                    <a:off x="5112223" y="2147499"/>
                    <a:ext cx="460002" cy="292053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395" name="Прямоугольник 394"/>
                  <p:cNvSpPr/>
                  <p:nvPr/>
                </p:nvSpPr>
                <p:spPr>
                  <a:xfrm>
                    <a:off x="5414856" y="2313324"/>
                    <a:ext cx="67790" cy="74251"/>
                  </a:xfrm>
                  <a:prstGeom prst="rect">
                    <a:avLst/>
                  </a:prstGeom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396" name="Прямоугольник 395"/>
                  <p:cNvSpPr/>
                  <p:nvPr/>
                </p:nvSpPr>
                <p:spPr>
                  <a:xfrm>
                    <a:off x="5252644" y="2184623"/>
                    <a:ext cx="65369" cy="74251"/>
                  </a:xfrm>
                  <a:prstGeom prst="rect">
                    <a:avLst/>
                  </a:prstGeom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397" name="Прямоугольник 396"/>
                  <p:cNvSpPr/>
                  <p:nvPr/>
                </p:nvSpPr>
                <p:spPr>
                  <a:xfrm>
                    <a:off x="5417277" y="2184623"/>
                    <a:ext cx="67790" cy="74251"/>
                  </a:xfrm>
                  <a:prstGeom prst="rect">
                    <a:avLst/>
                  </a:prstGeom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cxnSp>
                <p:nvCxnSpPr>
                  <p:cNvPr id="398" name="Прямая со стрелкой 397"/>
                  <p:cNvCxnSpPr>
                    <a:stCxn id="396" idx="3"/>
                    <a:endCxn id="397" idx="1"/>
                  </p:cNvCxnSpPr>
                  <p:nvPr/>
                </p:nvCxnSpPr>
                <p:spPr>
                  <a:xfrm>
                    <a:off x="5318014" y="2219273"/>
                    <a:ext cx="99263" cy="0"/>
                  </a:xfrm>
                  <a:prstGeom prst="straightConnector1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9" name="Прямая соединительная линия 398"/>
                  <p:cNvCxnSpPr>
                    <a:stCxn id="396" idx="2"/>
                    <a:endCxn id="395" idx="1"/>
                  </p:cNvCxnSpPr>
                  <p:nvPr/>
                </p:nvCxnSpPr>
                <p:spPr>
                  <a:xfrm rot="16200000" flipH="1">
                    <a:off x="5303672" y="2241742"/>
                    <a:ext cx="94051" cy="12831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0" name="Прямоугольник 399"/>
                  <p:cNvSpPr/>
                  <p:nvPr/>
                </p:nvSpPr>
                <p:spPr>
                  <a:xfrm>
                    <a:off x="5506857" y="2147499"/>
                    <a:ext cx="65368" cy="292053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sp>
                <p:nvSpPr>
                  <p:cNvPr id="401" name="Прямоугольник 400"/>
                  <p:cNvSpPr/>
                  <p:nvPr/>
                </p:nvSpPr>
                <p:spPr>
                  <a:xfrm>
                    <a:off x="5117065" y="2149973"/>
                    <a:ext cx="67790" cy="28957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/>
                  </a:p>
                </p:txBody>
              </p:sp>
              <p:pic>
                <p:nvPicPr>
                  <p:cNvPr id="23714" name="Picture 2" descr="C:\Documents and Settings\Администратор\Рабочий стол\sftp_gui_client.jpg"/>
                  <p:cNvPicPr>
                    <a:picLocks noChangeAspect="1" noChangeArrowheads="1"/>
                  </p:cNvPicPr>
                  <p:nvPr/>
                </p:nvPicPr>
                <p:blipFill>
                  <a:blip r:embed="rId5"/>
                  <a:srcRect/>
                  <a:stretch>
                    <a:fillRect/>
                  </a:stretch>
                </p:blipFill>
                <p:spPr bwMode="auto">
                  <a:xfrm>
                    <a:off x="4702168" y="1694345"/>
                    <a:ext cx="449982" cy="290802"/>
                  </a:xfrm>
                  <a:prstGeom prst="rect">
                    <a:avLst/>
                  </a:prstGeom>
                  <a:noFill/>
                  <a:ln w="6350">
                    <a:solidFill>
                      <a:srgbClr val="002060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23715" name="Picture 3" descr="C:\Documents and Settings\Администратор\Рабочий стол\16-05_konqueror.jpg"/>
                  <p:cNvPicPr>
                    <a:picLocks noChangeAspect="1" noChangeArrowheads="1"/>
                  </p:cNvPicPr>
                  <p:nvPr/>
                </p:nvPicPr>
                <p:blipFill>
                  <a:blip r:embed="rId6"/>
                  <a:srcRect/>
                  <a:stretch>
                    <a:fillRect/>
                  </a:stretch>
                </p:blipFill>
                <p:spPr bwMode="auto">
                  <a:xfrm>
                    <a:off x="4702168" y="2589830"/>
                    <a:ext cx="416332" cy="348962"/>
                  </a:xfrm>
                  <a:prstGeom prst="rect">
                    <a:avLst/>
                  </a:prstGeom>
                  <a:noFill/>
                  <a:ln w="9525">
                    <a:solidFill>
                      <a:srgbClr val="002060"/>
                    </a:solidFill>
                    <a:miter lim="800000"/>
                    <a:headEnd/>
                    <a:tailEnd/>
                  </a:ln>
                </p:spPr>
              </p:pic>
              <p:cxnSp>
                <p:nvCxnSpPr>
                  <p:cNvPr id="404" name="Прямая со стрелкой 403"/>
                  <p:cNvCxnSpPr>
                    <a:stCxn id="402" idx="2"/>
                    <a:endCxn id="401" idx="1"/>
                  </p:cNvCxnSpPr>
                  <p:nvPr/>
                </p:nvCxnSpPr>
                <p:spPr>
                  <a:xfrm rot="16200000" flipH="1">
                    <a:off x="4869193" y="2045650"/>
                    <a:ext cx="306903" cy="188843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prstDash val="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5" name="Прямая со стрелкой 404"/>
                  <p:cNvCxnSpPr>
                    <a:stCxn id="403" idx="0"/>
                    <a:endCxn id="401" idx="1"/>
                  </p:cNvCxnSpPr>
                  <p:nvPr/>
                </p:nvCxnSpPr>
                <p:spPr>
                  <a:xfrm rot="5400000" flipH="1" flipV="1">
                    <a:off x="4865669" y="2339130"/>
                    <a:ext cx="297003" cy="205790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6" name="Прямая со стрелкой 405"/>
                  <p:cNvCxnSpPr>
                    <a:stCxn id="400" idx="3"/>
                    <a:endCxn id="443" idx="1"/>
                  </p:cNvCxnSpPr>
                  <p:nvPr/>
                </p:nvCxnSpPr>
                <p:spPr>
                  <a:xfrm>
                    <a:off x="5572225" y="2293524"/>
                    <a:ext cx="619792" cy="254928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7" name="Прямая со стрелкой 406"/>
                  <p:cNvCxnSpPr>
                    <a:stCxn id="400" idx="3"/>
                    <a:endCxn id="478" idx="1"/>
                  </p:cNvCxnSpPr>
                  <p:nvPr/>
                </p:nvCxnSpPr>
                <p:spPr>
                  <a:xfrm flipV="1">
                    <a:off x="5572225" y="2152449"/>
                    <a:ext cx="358317" cy="141076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prstDash val="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8" name="Прямая со стрелкой 407"/>
                  <p:cNvCxnSpPr>
                    <a:stCxn id="467" idx="2"/>
                  </p:cNvCxnSpPr>
                  <p:nvPr/>
                </p:nvCxnSpPr>
                <p:spPr>
                  <a:xfrm rot="16200000" flipH="1">
                    <a:off x="6165167" y="2249948"/>
                    <a:ext cx="131177" cy="198527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prstDash val="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9" name="Прямая со стрелкой 408"/>
                  <p:cNvCxnSpPr/>
                  <p:nvPr/>
                </p:nvCxnSpPr>
                <p:spPr>
                  <a:xfrm rot="16200000" flipH="1">
                    <a:off x="6518643" y="2665752"/>
                    <a:ext cx="131177" cy="198527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0" name="Прямая со стрелкой 409"/>
                  <p:cNvCxnSpPr>
                    <a:stCxn id="441" idx="3"/>
                  </p:cNvCxnSpPr>
                  <p:nvPr/>
                </p:nvCxnSpPr>
                <p:spPr>
                  <a:xfrm flipV="1">
                    <a:off x="7090233" y="2357875"/>
                    <a:ext cx="401897" cy="447980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2" name="Прямая со стрелкой 411"/>
                  <p:cNvCxnSpPr>
                    <a:stCxn id="477" idx="3"/>
                  </p:cNvCxnSpPr>
                  <p:nvPr/>
                </p:nvCxnSpPr>
                <p:spPr>
                  <a:xfrm>
                    <a:off x="6337281" y="2152449"/>
                    <a:ext cx="1154848" cy="89101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prstDash val="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3" name="Прямая со стрелкой 412"/>
                  <p:cNvCxnSpPr>
                    <a:stCxn id="465" idx="3"/>
                  </p:cNvCxnSpPr>
                  <p:nvPr/>
                </p:nvCxnSpPr>
                <p:spPr>
                  <a:xfrm>
                    <a:off x="6952231" y="1986621"/>
                    <a:ext cx="539898" cy="195528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prstDash val="dash"/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4" name="Прямая со стрелкой 413"/>
                  <p:cNvCxnSpPr/>
                  <p:nvPr/>
                </p:nvCxnSpPr>
                <p:spPr>
                  <a:xfrm rot="16200000" flipH="1">
                    <a:off x="7804952" y="2429145"/>
                    <a:ext cx="175726" cy="176738"/>
                  </a:xfrm>
                  <a:prstGeom prst="straightConnector1">
                    <a:avLst/>
                  </a:prstGeom>
                  <a:ln>
                    <a:solidFill>
                      <a:srgbClr val="002060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3726" name="TextBox 6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25428" y="1449079"/>
                    <a:ext cx="922577" cy="2731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600" b="1"/>
                      <a:t>Client GUI </a:t>
                    </a:r>
                    <a:endParaRPr lang="ru-RU" sz="600" b="1"/>
                  </a:p>
                </p:txBody>
              </p:sp>
              <p:sp>
                <p:nvSpPr>
                  <p:cNvPr id="23727" name="TextBox 67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98837" y="2608572"/>
                    <a:ext cx="776178" cy="4097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600" b="1"/>
                      <a:t>Web</a:t>
                    </a:r>
                    <a:r>
                      <a:rPr lang="ru-RU" sz="600" b="1"/>
                      <a:t> </a:t>
                    </a:r>
                  </a:p>
                  <a:p>
                    <a:pPr algn="ctr"/>
                    <a:r>
                      <a:rPr lang="en-US" sz="600" b="1"/>
                      <a:t>browser</a:t>
                    </a:r>
                    <a:endParaRPr lang="ru-RU" sz="600" b="1"/>
                  </a:p>
                </p:txBody>
              </p:sp>
              <p:sp>
                <p:nvSpPr>
                  <p:cNvPr id="23728" name="TextBox 6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63488" y="2886620"/>
                    <a:ext cx="986788" cy="2731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600"/>
                      <a:t>GB structure</a:t>
                    </a:r>
                    <a:endParaRPr lang="ru-RU" sz="600"/>
                  </a:p>
                </p:txBody>
              </p:sp>
              <p:sp>
                <p:nvSpPr>
                  <p:cNvPr id="23729" name="TextBox 68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76293" y="2830259"/>
                    <a:ext cx="1004767" cy="2731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600"/>
                      <a:t>Data storage</a:t>
                    </a:r>
                    <a:endParaRPr lang="ru-RU" sz="600"/>
                  </a:p>
                </p:txBody>
              </p:sp>
              <p:sp>
                <p:nvSpPr>
                  <p:cNvPr id="23730" name="TextBox 6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44727" y="1465735"/>
                    <a:ext cx="1544134" cy="31869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800" b="1">
                        <a:solidFill>
                          <a:schemeClr val="bg1"/>
                        </a:solidFill>
                      </a:rPr>
                      <a:t>Process control</a:t>
                    </a:r>
                    <a:endParaRPr lang="ru-RU" sz="800" b="1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3695" name="TextBox 694"/>
                <p:cNvSpPr txBox="1">
                  <a:spLocks noChangeArrowheads="1"/>
                </p:cNvSpPr>
                <p:nvPr/>
              </p:nvSpPr>
              <p:spPr bwMode="auto">
                <a:xfrm>
                  <a:off x="6192783" y="1264915"/>
                  <a:ext cx="786451" cy="3642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000" b="1">
                      <a:solidFill>
                        <a:srgbClr val="002060"/>
                      </a:solidFill>
                    </a:rPr>
                    <a:t>GB-2</a:t>
                  </a:r>
                  <a:endParaRPr lang="ru-RU" sz="10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3696" name="TextBox 519"/>
                <p:cNvSpPr txBox="1">
                  <a:spLocks noChangeArrowheads="1"/>
                </p:cNvSpPr>
                <p:nvPr/>
              </p:nvSpPr>
              <p:spPr bwMode="auto">
                <a:xfrm>
                  <a:off x="5987614" y="1951782"/>
                  <a:ext cx="316112" cy="2154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/>
                    <a:t>B1</a:t>
                  </a:r>
                  <a:endParaRPr lang="ru-RU" sz="800" b="1"/>
                </a:p>
              </p:txBody>
            </p:sp>
            <p:sp>
              <p:nvSpPr>
                <p:cNvPr id="23697" name="TextBox 520"/>
                <p:cNvSpPr txBox="1">
                  <a:spLocks noChangeArrowheads="1"/>
                </p:cNvSpPr>
                <p:nvPr/>
              </p:nvSpPr>
              <p:spPr bwMode="auto">
                <a:xfrm>
                  <a:off x="6368614" y="2370882"/>
                  <a:ext cx="316112" cy="2154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/>
                    <a:t>B2</a:t>
                  </a:r>
                  <a:endParaRPr lang="ru-RU" sz="800" b="1"/>
                </a:p>
              </p:txBody>
            </p:sp>
            <p:sp>
              <p:nvSpPr>
                <p:cNvPr id="23698" name="TextBox 521"/>
                <p:cNvSpPr txBox="1">
                  <a:spLocks noChangeArrowheads="1"/>
                </p:cNvSpPr>
                <p:nvPr/>
              </p:nvSpPr>
              <p:spPr bwMode="auto">
                <a:xfrm>
                  <a:off x="6835339" y="2637582"/>
                  <a:ext cx="316112" cy="2154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800" b="1"/>
                    <a:t>B3</a:t>
                  </a:r>
                  <a:endParaRPr lang="ru-RU" sz="800" b="1"/>
                </a:p>
              </p:txBody>
            </p:sp>
          </p:grpSp>
          <p:sp>
            <p:nvSpPr>
              <p:cNvPr id="480" name="Прямоугольник 479"/>
              <p:cNvSpPr/>
              <p:nvPr/>
            </p:nvSpPr>
            <p:spPr bwMode="auto">
              <a:xfrm>
                <a:off x="6031492" y="4261641"/>
                <a:ext cx="631612" cy="88175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81" name="Прямоугольник 480"/>
              <p:cNvSpPr/>
              <p:nvPr/>
            </p:nvSpPr>
            <p:spPr bwMode="auto">
              <a:xfrm>
                <a:off x="4954124" y="4261641"/>
                <a:ext cx="1039592" cy="88175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grpSp>
            <p:nvGrpSpPr>
              <p:cNvPr id="23579" name="Группа 519"/>
              <p:cNvGrpSpPr>
                <a:grpSpLocks/>
              </p:cNvGrpSpPr>
              <p:nvPr/>
            </p:nvGrpSpPr>
            <p:grpSpPr bwMode="auto">
              <a:xfrm>
                <a:off x="5106988" y="4425950"/>
                <a:ext cx="260350" cy="182563"/>
                <a:chOff x="3419872" y="2132856"/>
                <a:chExt cx="1008112" cy="578718"/>
              </a:xfrm>
            </p:grpSpPr>
            <p:sp>
              <p:nvSpPr>
                <p:cNvPr id="560" name="Прямоугольник 559"/>
                <p:cNvSpPr/>
                <p:nvPr/>
              </p:nvSpPr>
              <p:spPr>
                <a:xfrm>
                  <a:off x="3418910" y="2152996"/>
                  <a:ext cx="1012210" cy="572818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61" name="Прямоугольник 560"/>
                <p:cNvSpPr/>
                <p:nvPr/>
              </p:nvSpPr>
              <p:spPr>
                <a:xfrm>
                  <a:off x="3623691" y="2513659"/>
                  <a:ext cx="140423" cy="14320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62" name="Прямоугольник 561"/>
                <p:cNvSpPr/>
                <p:nvPr/>
              </p:nvSpPr>
              <p:spPr>
                <a:xfrm>
                  <a:off x="3717306" y="2221944"/>
                  <a:ext cx="152124" cy="148508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63" name="Прямоугольник 562"/>
                <p:cNvSpPr/>
                <p:nvPr/>
              </p:nvSpPr>
              <p:spPr>
                <a:xfrm>
                  <a:off x="4080064" y="2221944"/>
                  <a:ext cx="146275" cy="148508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64" name="Прямоугольник 563"/>
                <p:cNvSpPr/>
                <p:nvPr/>
              </p:nvSpPr>
              <p:spPr>
                <a:xfrm>
                  <a:off x="3793370" y="2513659"/>
                  <a:ext cx="146272" cy="143203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cxnSp>
              <p:nvCxnSpPr>
                <p:cNvPr id="565" name="Прямая со стрелкой 564"/>
                <p:cNvCxnSpPr>
                  <a:stCxn id="562" idx="3"/>
                  <a:endCxn id="563" idx="1"/>
                </p:cNvCxnSpPr>
                <p:nvPr/>
              </p:nvCxnSpPr>
              <p:spPr>
                <a:xfrm>
                  <a:off x="3869430" y="2296198"/>
                  <a:ext cx="210634" cy="0"/>
                </a:xfrm>
                <a:prstGeom prst="straightConnector1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6" name="Прямая соединительная линия 565"/>
                <p:cNvCxnSpPr>
                  <a:stCxn id="562" idx="2"/>
                </p:cNvCxnSpPr>
                <p:nvPr/>
              </p:nvCxnSpPr>
              <p:spPr>
                <a:xfrm rot="5400000">
                  <a:off x="3758894" y="2404929"/>
                  <a:ext cx="6895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7" name="Прямая соединительная линия 566"/>
                <p:cNvCxnSpPr/>
                <p:nvPr/>
              </p:nvCxnSpPr>
              <p:spPr>
                <a:xfrm rot="5400000">
                  <a:off x="3659426" y="2479183"/>
                  <a:ext cx="6895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8" name="Прямая соединительная линия 567"/>
                <p:cNvCxnSpPr/>
                <p:nvPr/>
              </p:nvCxnSpPr>
              <p:spPr>
                <a:xfrm rot="5400000">
                  <a:off x="3834954" y="2479183"/>
                  <a:ext cx="6895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Прямая соединительная линия 568"/>
                <p:cNvCxnSpPr/>
                <p:nvPr/>
              </p:nvCxnSpPr>
              <p:spPr>
                <a:xfrm rot="10800000">
                  <a:off x="3688053" y="2439405"/>
                  <a:ext cx="18723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0" name="Прямоугольник 569"/>
                <p:cNvSpPr/>
                <p:nvPr/>
              </p:nvSpPr>
              <p:spPr>
                <a:xfrm>
                  <a:off x="4278996" y="2152996"/>
                  <a:ext cx="152124" cy="57281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71" name="Прямоугольник 570"/>
                <p:cNvSpPr/>
                <p:nvPr/>
              </p:nvSpPr>
              <p:spPr>
                <a:xfrm>
                  <a:off x="3430612" y="2158298"/>
                  <a:ext cx="140423" cy="57281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23580" name="Группа 521"/>
              <p:cNvGrpSpPr>
                <a:grpSpLocks/>
              </p:cNvGrpSpPr>
              <p:nvPr/>
            </p:nvGrpSpPr>
            <p:grpSpPr bwMode="auto">
              <a:xfrm>
                <a:off x="5273675" y="4697413"/>
                <a:ext cx="261938" cy="184150"/>
                <a:chOff x="3419872" y="2132856"/>
                <a:chExt cx="1008112" cy="578718"/>
              </a:xfrm>
            </p:grpSpPr>
            <p:sp>
              <p:nvSpPr>
                <p:cNvPr id="536" name="Прямоугольник 535"/>
                <p:cNvSpPr/>
                <p:nvPr/>
              </p:nvSpPr>
              <p:spPr>
                <a:xfrm>
                  <a:off x="3399647" y="2151534"/>
                  <a:ext cx="1029341" cy="55736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37" name="Прямоугольник 536"/>
                <p:cNvSpPr/>
                <p:nvPr/>
              </p:nvSpPr>
              <p:spPr>
                <a:xfrm>
                  <a:off x="3597373" y="2514344"/>
                  <a:ext cx="145389" cy="14197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38" name="Прямоугольник 537"/>
                <p:cNvSpPr/>
                <p:nvPr/>
              </p:nvSpPr>
              <p:spPr>
                <a:xfrm>
                  <a:off x="3702052" y="2225148"/>
                  <a:ext cx="145389" cy="147228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39" name="Прямоугольник 538"/>
                <p:cNvSpPr/>
                <p:nvPr/>
              </p:nvSpPr>
              <p:spPr>
                <a:xfrm>
                  <a:off x="4062611" y="2225148"/>
                  <a:ext cx="145389" cy="147228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40" name="Прямоугольник 539"/>
                <p:cNvSpPr/>
                <p:nvPr/>
              </p:nvSpPr>
              <p:spPr>
                <a:xfrm>
                  <a:off x="3771837" y="2514344"/>
                  <a:ext cx="145389" cy="14197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cxnSp>
              <p:nvCxnSpPr>
                <p:cNvPr id="541" name="Прямая со стрелкой 540"/>
                <p:cNvCxnSpPr>
                  <a:stCxn id="538" idx="3"/>
                  <a:endCxn id="539" idx="1"/>
                </p:cNvCxnSpPr>
                <p:nvPr/>
              </p:nvCxnSpPr>
              <p:spPr>
                <a:xfrm>
                  <a:off x="3847440" y="2298762"/>
                  <a:ext cx="215171" cy="0"/>
                </a:xfrm>
                <a:prstGeom prst="straightConnector1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2" name="Прямая соединительная линия 541"/>
                <p:cNvCxnSpPr>
                  <a:stCxn id="538" idx="2"/>
                </p:cNvCxnSpPr>
                <p:nvPr/>
              </p:nvCxnSpPr>
              <p:spPr>
                <a:xfrm rot="5400000">
                  <a:off x="3737658" y="2406555"/>
                  <a:ext cx="6835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Прямая соединительная линия 542"/>
                <p:cNvCxnSpPr/>
                <p:nvPr/>
              </p:nvCxnSpPr>
              <p:spPr>
                <a:xfrm rot="5400000">
                  <a:off x="3632980" y="2480169"/>
                  <a:ext cx="6835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4" name="Прямая соединительная линия 543"/>
                <p:cNvCxnSpPr/>
                <p:nvPr/>
              </p:nvCxnSpPr>
              <p:spPr>
                <a:xfrm rot="5400000">
                  <a:off x="3813261" y="2480169"/>
                  <a:ext cx="6835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5" name="Прямая соединительная линия 544"/>
                <p:cNvCxnSpPr/>
                <p:nvPr/>
              </p:nvCxnSpPr>
              <p:spPr>
                <a:xfrm rot="10800000">
                  <a:off x="3661345" y="2440730"/>
                  <a:ext cx="19190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6" name="Прямоугольник 545"/>
                <p:cNvSpPr/>
                <p:nvPr/>
              </p:nvSpPr>
              <p:spPr>
                <a:xfrm>
                  <a:off x="4283599" y="2151534"/>
                  <a:ext cx="145389" cy="55736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47" name="Прямоугольник 546"/>
                <p:cNvSpPr/>
                <p:nvPr/>
              </p:nvSpPr>
              <p:spPr>
                <a:xfrm>
                  <a:off x="3411278" y="2162050"/>
                  <a:ext cx="133758" cy="55210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23581" name="Группа 522"/>
              <p:cNvGrpSpPr>
                <a:grpSpLocks/>
              </p:cNvGrpSpPr>
              <p:nvPr/>
            </p:nvGrpSpPr>
            <p:grpSpPr bwMode="auto">
              <a:xfrm>
                <a:off x="5588000" y="4872038"/>
                <a:ext cx="260350" cy="184150"/>
                <a:chOff x="3419872" y="2132856"/>
                <a:chExt cx="1008112" cy="578718"/>
              </a:xfrm>
            </p:grpSpPr>
            <p:sp>
              <p:nvSpPr>
                <p:cNvPr id="524" name="Прямоугольник 523"/>
                <p:cNvSpPr/>
                <p:nvPr/>
              </p:nvSpPr>
              <p:spPr>
                <a:xfrm>
                  <a:off x="3422809" y="2154852"/>
                  <a:ext cx="1006361" cy="552108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25" name="Прямоугольник 524"/>
                <p:cNvSpPr/>
                <p:nvPr/>
              </p:nvSpPr>
              <p:spPr>
                <a:xfrm>
                  <a:off x="3615892" y="2512407"/>
                  <a:ext cx="146272" cy="14197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26" name="Прямоугольник 525"/>
                <p:cNvSpPr/>
                <p:nvPr/>
              </p:nvSpPr>
              <p:spPr>
                <a:xfrm>
                  <a:off x="3721209" y="2223210"/>
                  <a:ext cx="146272" cy="147228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27" name="Прямоугольник 526"/>
                <p:cNvSpPr/>
                <p:nvPr/>
              </p:nvSpPr>
              <p:spPr>
                <a:xfrm>
                  <a:off x="4083967" y="2223210"/>
                  <a:ext cx="146272" cy="147228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28" name="Прямоугольник 527"/>
                <p:cNvSpPr/>
                <p:nvPr/>
              </p:nvSpPr>
              <p:spPr>
                <a:xfrm>
                  <a:off x="3791420" y="2512407"/>
                  <a:ext cx="152124" cy="141972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cxnSp>
              <p:nvCxnSpPr>
                <p:cNvPr id="529" name="Прямая со стрелкой 528"/>
                <p:cNvCxnSpPr>
                  <a:stCxn id="526" idx="3"/>
                  <a:endCxn id="527" idx="1"/>
                </p:cNvCxnSpPr>
                <p:nvPr/>
              </p:nvCxnSpPr>
              <p:spPr>
                <a:xfrm>
                  <a:off x="3867481" y="2296824"/>
                  <a:ext cx="216487" cy="0"/>
                </a:xfrm>
                <a:prstGeom prst="straightConnector1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0" name="Прямая соединительная линия 529"/>
                <p:cNvCxnSpPr>
                  <a:stCxn id="526" idx="2"/>
                </p:cNvCxnSpPr>
                <p:nvPr/>
              </p:nvCxnSpPr>
              <p:spPr>
                <a:xfrm rot="5400000">
                  <a:off x="3757241" y="2404617"/>
                  <a:ext cx="6835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1" name="Прямая соединительная линия 530"/>
                <p:cNvCxnSpPr/>
                <p:nvPr/>
              </p:nvCxnSpPr>
              <p:spPr>
                <a:xfrm rot="5400000">
                  <a:off x="3651924" y="2478231"/>
                  <a:ext cx="6835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2" name="Прямая соединительная линия 531"/>
                <p:cNvCxnSpPr/>
                <p:nvPr/>
              </p:nvCxnSpPr>
              <p:spPr>
                <a:xfrm rot="5400000">
                  <a:off x="3833302" y="2478231"/>
                  <a:ext cx="6835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3" name="Прямая соединительная линия 532"/>
                <p:cNvCxnSpPr/>
                <p:nvPr/>
              </p:nvCxnSpPr>
              <p:spPr>
                <a:xfrm rot="10800000">
                  <a:off x="3680251" y="2438793"/>
                  <a:ext cx="193083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4" name="Прямоугольник 533"/>
                <p:cNvSpPr/>
                <p:nvPr/>
              </p:nvSpPr>
              <p:spPr>
                <a:xfrm>
                  <a:off x="4282899" y="2154852"/>
                  <a:ext cx="146272" cy="55210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35" name="Прямоугольник 534"/>
                <p:cNvSpPr/>
                <p:nvPr/>
              </p:nvSpPr>
              <p:spPr>
                <a:xfrm>
                  <a:off x="3428662" y="2160112"/>
                  <a:ext cx="140423" cy="55210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grpSp>
            <p:nvGrpSpPr>
              <p:cNvPr id="23582" name="Группа 482"/>
              <p:cNvGrpSpPr>
                <a:grpSpLocks/>
              </p:cNvGrpSpPr>
              <p:nvPr/>
            </p:nvGrpSpPr>
            <p:grpSpPr bwMode="auto">
              <a:xfrm>
                <a:off x="6143625" y="4498975"/>
                <a:ext cx="292100" cy="198438"/>
                <a:chOff x="3419872" y="2132856"/>
                <a:chExt cx="1008112" cy="578718"/>
              </a:xfrm>
            </p:grpSpPr>
            <p:sp>
              <p:nvSpPr>
                <p:cNvPr id="508" name="Прямоугольник 507"/>
                <p:cNvSpPr/>
                <p:nvPr/>
              </p:nvSpPr>
              <p:spPr>
                <a:xfrm>
                  <a:off x="3418781" y="2133600"/>
                  <a:ext cx="1011703" cy="590426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27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09" name="Прямоугольник 508"/>
                <p:cNvSpPr/>
                <p:nvPr/>
              </p:nvSpPr>
              <p:spPr>
                <a:xfrm>
                  <a:off x="3616950" y="2494688"/>
                  <a:ext cx="146019" cy="165905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10" name="Прямоугольник 509"/>
                <p:cNvSpPr/>
                <p:nvPr/>
              </p:nvSpPr>
              <p:spPr>
                <a:xfrm>
                  <a:off x="3721249" y="2206792"/>
                  <a:ext cx="146019" cy="146387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11" name="Прямоугольник 510"/>
                <p:cNvSpPr/>
                <p:nvPr/>
              </p:nvSpPr>
              <p:spPr>
                <a:xfrm>
                  <a:off x="4086296" y="2206792"/>
                  <a:ext cx="146019" cy="146387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12" name="Прямоугольник 511"/>
                <p:cNvSpPr/>
                <p:nvPr/>
              </p:nvSpPr>
              <p:spPr>
                <a:xfrm>
                  <a:off x="3799472" y="2494688"/>
                  <a:ext cx="140806" cy="165905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cxnSp>
              <p:nvCxnSpPr>
                <p:cNvPr id="513" name="Прямая со стрелкой 512"/>
                <p:cNvCxnSpPr>
                  <a:stCxn id="510" idx="3"/>
                  <a:endCxn id="511" idx="1"/>
                </p:cNvCxnSpPr>
                <p:nvPr/>
              </p:nvCxnSpPr>
              <p:spPr>
                <a:xfrm>
                  <a:off x="3867268" y="2279987"/>
                  <a:ext cx="219028" cy="0"/>
                </a:xfrm>
                <a:prstGeom prst="straightConnector1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Прямая соединительная линия 513"/>
                <p:cNvCxnSpPr>
                  <a:stCxn id="510" idx="2"/>
                </p:cNvCxnSpPr>
                <p:nvPr/>
              </p:nvCxnSpPr>
              <p:spPr>
                <a:xfrm rot="5400000">
                  <a:off x="3762873" y="2389778"/>
                  <a:ext cx="7319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5" name="Прямая соединительная линия 514"/>
                <p:cNvCxnSpPr/>
                <p:nvPr/>
              </p:nvCxnSpPr>
              <p:spPr>
                <a:xfrm rot="5400000">
                  <a:off x="3658577" y="2462970"/>
                  <a:ext cx="7319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6" name="Прямая соединительная линия 515"/>
                <p:cNvCxnSpPr/>
                <p:nvPr/>
              </p:nvCxnSpPr>
              <p:spPr>
                <a:xfrm rot="5400000">
                  <a:off x="3833109" y="2465410"/>
                  <a:ext cx="6831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7" name="Прямая соединительная линия 516"/>
                <p:cNvCxnSpPr/>
                <p:nvPr/>
              </p:nvCxnSpPr>
              <p:spPr>
                <a:xfrm rot="10800000">
                  <a:off x="3684743" y="2426374"/>
                  <a:ext cx="1929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8" name="Прямоугольник 517"/>
                <p:cNvSpPr/>
                <p:nvPr/>
              </p:nvSpPr>
              <p:spPr>
                <a:xfrm>
                  <a:off x="4289678" y="2133600"/>
                  <a:ext cx="140806" cy="590426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19" name="Прямоугольник 518"/>
                <p:cNvSpPr/>
                <p:nvPr/>
              </p:nvSpPr>
              <p:spPr>
                <a:xfrm>
                  <a:off x="3429211" y="2138478"/>
                  <a:ext cx="135589" cy="590429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</p:grpSp>
          <p:sp>
            <p:nvSpPr>
              <p:cNvPr id="484" name="Блок-схема: магнитный диск 483"/>
              <p:cNvSpPr/>
              <p:nvPr/>
            </p:nvSpPr>
            <p:spPr bwMode="auto">
              <a:xfrm>
                <a:off x="6327655" y="4857287"/>
                <a:ext cx="299185" cy="120468"/>
              </a:xfrm>
              <a:prstGeom prst="flowChartMagneticDisk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85" name="Прямоугольник 484"/>
              <p:cNvSpPr/>
              <p:nvPr/>
            </p:nvSpPr>
            <p:spPr bwMode="auto">
              <a:xfrm>
                <a:off x="4286247" y="4062534"/>
                <a:ext cx="631612" cy="108086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86" name="Прямоугольник 485"/>
              <p:cNvSpPr/>
              <p:nvPr/>
            </p:nvSpPr>
            <p:spPr bwMode="auto">
              <a:xfrm>
                <a:off x="4954124" y="4062534"/>
                <a:ext cx="1708980" cy="158951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87" name="Прямоугольник 486"/>
              <p:cNvSpPr/>
              <p:nvPr/>
            </p:nvSpPr>
            <p:spPr bwMode="auto">
              <a:xfrm>
                <a:off x="4586944" y="4514288"/>
                <a:ext cx="291629" cy="19910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88" name="Прямоугольник 487"/>
              <p:cNvSpPr/>
              <p:nvPr/>
            </p:nvSpPr>
            <p:spPr bwMode="auto">
              <a:xfrm>
                <a:off x="4778845" y="4629737"/>
                <a:ext cx="40798" cy="48521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89" name="Прямоугольник 488"/>
              <p:cNvSpPr/>
              <p:nvPr/>
            </p:nvSpPr>
            <p:spPr bwMode="auto">
              <a:xfrm>
                <a:off x="4674584" y="4541059"/>
                <a:ext cx="42309" cy="48522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90" name="Прямоугольник 489"/>
              <p:cNvSpPr/>
              <p:nvPr/>
            </p:nvSpPr>
            <p:spPr bwMode="auto">
              <a:xfrm>
                <a:off x="4780356" y="4541059"/>
                <a:ext cx="40797" cy="48522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491" name="Прямая со стрелкой 490"/>
              <p:cNvCxnSpPr>
                <a:stCxn id="489" idx="3"/>
                <a:endCxn id="490" idx="1"/>
              </p:cNvCxnSpPr>
              <p:nvPr/>
            </p:nvCxnSpPr>
            <p:spPr bwMode="auto">
              <a:xfrm>
                <a:off x="4716893" y="4566157"/>
                <a:ext cx="63463" cy="0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Прямая соединительная линия 491"/>
              <p:cNvCxnSpPr>
                <a:stCxn id="489" idx="2"/>
                <a:endCxn id="488" idx="1"/>
              </p:cNvCxnSpPr>
              <p:nvPr/>
            </p:nvCxnSpPr>
            <p:spPr bwMode="auto">
              <a:xfrm rot="16200000" flipH="1">
                <a:off x="4704665" y="4580654"/>
                <a:ext cx="65253" cy="831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3" name="Прямоугольник 492"/>
              <p:cNvSpPr/>
              <p:nvPr/>
            </p:nvSpPr>
            <p:spPr bwMode="auto">
              <a:xfrm>
                <a:off x="4837775" y="4514288"/>
                <a:ext cx="40797" cy="19910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494" name="Прямоугольник 493"/>
              <p:cNvSpPr/>
              <p:nvPr/>
            </p:nvSpPr>
            <p:spPr bwMode="auto">
              <a:xfrm>
                <a:off x="4588454" y="4515962"/>
                <a:ext cx="42309" cy="19743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pic>
            <p:nvPicPr>
              <p:cNvPr id="23594" name="Picture 2" descr="C:\Documents and Settings\Администратор\Рабочий стол\sftp_gui_client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324350" y="4205288"/>
                <a:ext cx="287338" cy="198437"/>
              </a:xfrm>
              <a:prstGeom prst="rect">
                <a:avLst/>
              </a:prstGeom>
              <a:noFill/>
              <a:ln w="6350">
                <a:solidFill>
                  <a:srgbClr val="002060"/>
                </a:solidFill>
                <a:miter lim="800000"/>
                <a:headEnd/>
                <a:tailEnd/>
              </a:ln>
            </p:spPr>
          </p:pic>
          <p:cxnSp>
            <p:nvCxnSpPr>
              <p:cNvPr id="497" name="Прямая со стрелкой 496"/>
              <p:cNvCxnSpPr>
                <a:endCxn id="494" idx="1"/>
              </p:cNvCxnSpPr>
              <p:nvPr/>
            </p:nvCxnSpPr>
            <p:spPr bwMode="auto">
              <a:xfrm rot="16200000" flipH="1">
                <a:off x="4423440" y="4449665"/>
                <a:ext cx="209145" cy="120883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Прямая со стрелкой 498"/>
              <p:cNvCxnSpPr>
                <a:stCxn id="493" idx="3"/>
              </p:cNvCxnSpPr>
              <p:nvPr/>
            </p:nvCxnSpPr>
            <p:spPr bwMode="auto">
              <a:xfrm>
                <a:off x="4878573" y="4614678"/>
                <a:ext cx="394380" cy="175683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Прямая со стрелкой 499"/>
              <p:cNvCxnSpPr>
                <a:stCxn id="493" idx="3"/>
              </p:cNvCxnSpPr>
              <p:nvPr/>
            </p:nvCxnSpPr>
            <p:spPr bwMode="auto">
              <a:xfrm flipV="1">
                <a:off x="4878573" y="4517634"/>
                <a:ext cx="229677" cy="97043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Прямая со стрелкой 502"/>
              <p:cNvCxnSpPr/>
              <p:nvPr/>
            </p:nvCxnSpPr>
            <p:spPr bwMode="auto">
              <a:xfrm flipV="1">
                <a:off x="5848657" y="4658180"/>
                <a:ext cx="256876" cy="306189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Прямая со стрелкой 503"/>
              <p:cNvCxnSpPr/>
              <p:nvPr/>
            </p:nvCxnSpPr>
            <p:spPr bwMode="auto">
              <a:xfrm flipV="1">
                <a:off x="5534362" y="4618024"/>
                <a:ext cx="571171" cy="172336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Прямая со стрелкой 504"/>
              <p:cNvCxnSpPr/>
              <p:nvPr/>
            </p:nvCxnSpPr>
            <p:spPr bwMode="auto">
              <a:xfrm>
                <a:off x="5366637" y="4517634"/>
                <a:ext cx="738895" cy="60234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Прямая со стрелкой 506"/>
              <p:cNvCxnSpPr/>
              <p:nvPr/>
            </p:nvCxnSpPr>
            <p:spPr bwMode="auto">
              <a:xfrm rot="16200000" flipH="1">
                <a:off x="6300744" y="4711110"/>
                <a:ext cx="118795" cy="113327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prstDash val="dash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602" name="TextBox 688"/>
              <p:cNvSpPr txBox="1">
                <a:spLocks noChangeArrowheads="1"/>
              </p:cNvSpPr>
              <p:nvPr/>
            </p:nvSpPr>
            <p:spPr bwMode="auto">
              <a:xfrm>
                <a:off x="4322763" y="4059238"/>
                <a:ext cx="575799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00" b="1"/>
                  <a:t>Client GUI </a:t>
                </a:r>
                <a:endParaRPr lang="ru-RU" sz="600" b="1"/>
              </a:p>
            </p:txBody>
          </p:sp>
          <p:sp>
            <p:nvSpPr>
              <p:cNvPr id="23603" name="TextBox 690"/>
              <p:cNvSpPr txBox="1">
                <a:spLocks noChangeArrowheads="1"/>
              </p:cNvSpPr>
              <p:nvPr/>
            </p:nvSpPr>
            <p:spPr bwMode="auto">
              <a:xfrm>
                <a:off x="5191164" y="5008563"/>
                <a:ext cx="615874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600"/>
                  <a:t>GB structure</a:t>
                </a:r>
                <a:endParaRPr lang="ru-RU" sz="600"/>
              </a:p>
            </p:txBody>
          </p:sp>
          <p:sp>
            <p:nvSpPr>
              <p:cNvPr id="23604" name="TextBox 691"/>
              <p:cNvSpPr txBox="1">
                <a:spLocks noChangeArrowheads="1"/>
              </p:cNvSpPr>
              <p:nvPr/>
            </p:nvSpPr>
            <p:spPr bwMode="auto">
              <a:xfrm>
                <a:off x="6050744" y="4983163"/>
                <a:ext cx="627095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600"/>
                  <a:t>Data storage</a:t>
                </a:r>
                <a:endParaRPr lang="ru-RU" sz="600"/>
              </a:p>
            </p:txBody>
          </p:sp>
          <p:sp>
            <p:nvSpPr>
              <p:cNvPr id="23605" name="TextBox 692"/>
              <p:cNvSpPr txBox="1">
                <a:spLocks noChangeArrowheads="1"/>
              </p:cNvSpPr>
              <p:nvPr/>
            </p:nvSpPr>
            <p:spPr bwMode="auto">
              <a:xfrm>
                <a:off x="5316480" y="4059238"/>
                <a:ext cx="963725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800" b="1">
                    <a:solidFill>
                      <a:schemeClr val="bg1"/>
                    </a:solidFill>
                  </a:rPr>
                  <a:t>Process control</a:t>
                </a:r>
                <a:endParaRPr lang="ru-RU" sz="8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3606" name="TextBox 695"/>
              <p:cNvSpPr txBox="1">
                <a:spLocks noChangeArrowheads="1"/>
              </p:cNvSpPr>
              <p:nvPr/>
            </p:nvSpPr>
            <p:spPr bwMode="auto">
              <a:xfrm>
                <a:off x="5305296" y="3862388"/>
                <a:ext cx="49084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>
                    <a:solidFill>
                      <a:srgbClr val="002060"/>
                    </a:solidFill>
                  </a:rPr>
                  <a:t>GB-3</a:t>
                </a:r>
                <a:endParaRPr lang="ru-RU" sz="1000" b="1">
                  <a:solidFill>
                    <a:srgbClr val="002060"/>
                  </a:solidFill>
                </a:endParaRPr>
              </a:p>
            </p:txBody>
          </p:sp>
          <p:sp>
            <p:nvSpPr>
              <p:cNvPr id="23607" name="TextBox 522"/>
              <p:cNvSpPr txBox="1">
                <a:spLocks noChangeArrowheads="1"/>
              </p:cNvSpPr>
              <p:nvPr/>
            </p:nvSpPr>
            <p:spPr bwMode="auto">
              <a:xfrm>
                <a:off x="5132388" y="4275138"/>
                <a:ext cx="201612" cy="146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C1</a:t>
                </a:r>
                <a:endParaRPr lang="ru-RU" sz="800" b="1"/>
              </a:p>
            </p:txBody>
          </p:sp>
          <p:sp>
            <p:nvSpPr>
              <p:cNvPr id="23608" name="TextBox 571"/>
              <p:cNvSpPr txBox="1">
                <a:spLocks noChangeArrowheads="1"/>
              </p:cNvSpPr>
              <p:nvPr/>
            </p:nvSpPr>
            <p:spPr bwMode="auto">
              <a:xfrm>
                <a:off x="5375275" y="4560888"/>
                <a:ext cx="201613" cy="147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C2</a:t>
                </a:r>
                <a:endParaRPr lang="ru-RU" sz="800" b="1"/>
              </a:p>
            </p:txBody>
          </p:sp>
          <p:sp>
            <p:nvSpPr>
              <p:cNvPr id="23609" name="TextBox 574"/>
              <p:cNvSpPr txBox="1">
                <a:spLocks noChangeArrowheads="1"/>
              </p:cNvSpPr>
              <p:nvPr/>
            </p:nvSpPr>
            <p:spPr bwMode="auto">
              <a:xfrm>
                <a:off x="5673725" y="4743450"/>
                <a:ext cx="201613" cy="146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800" b="1"/>
                  <a:t>C3</a:t>
                </a:r>
                <a:endParaRPr lang="ru-RU" sz="800" b="1"/>
              </a:p>
            </p:txBody>
          </p:sp>
          <p:grpSp>
            <p:nvGrpSpPr>
              <p:cNvPr id="23610" name="Группа 329"/>
              <p:cNvGrpSpPr>
                <a:grpSpLocks/>
              </p:cNvGrpSpPr>
              <p:nvPr/>
            </p:nvGrpSpPr>
            <p:grpSpPr bwMode="auto">
              <a:xfrm>
                <a:off x="4262438" y="5280025"/>
                <a:ext cx="2376487" cy="1266825"/>
                <a:chOff x="4643845" y="3406106"/>
                <a:chExt cx="3722260" cy="1963265"/>
              </a:xfrm>
            </p:grpSpPr>
            <p:sp>
              <p:nvSpPr>
                <p:cNvPr id="573" name="Прямоугольник 572"/>
                <p:cNvSpPr/>
                <p:nvPr/>
              </p:nvSpPr>
              <p:spPr>
                <a:xfrm>
                  <a:off x="7376824" y="4065612"/>
                  <a:ext cx="989286" cy="130427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574" name="Прямоугольник 573"/>
                <p:cNvSpPr/>
                <p:nvPr/>
              </p:nvSpPr>
              <p:spPr>
                <a:xfrm>
                  <a:off x="5689357" y="4065612"/>
                  <a:ext cx="1630666" cy="1304275"/>
                </a:xfrm>
                <a:prstGeom prst="rect">
                  <a:avLst/>
                </a:prstGeom>
                <a:solidFill>
                  <a:schemeClr val="bg1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642" name="Прямоугольник 641"/>
                <p:cNvSpPr/>
                <p:nvPr/>
              </p:nvSpPr>
              <p:spPr>
                <a:xfrm>
                  <a:off x="4643270" y="3775198"/>
                  <a:ext cx="989286" cy="1594690"/>
                </a:xfrm>
                <a:prstGeom prst="rect">
                  <a:avLst/>
                </a:prstGeom>
                <a:solidFill>
                  <a:schemeClr val="bg1"/>
                </a:solidFill>
                <a:ln w="95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643" name="Прямоугольник 642"/>
                <p:cNvSpPr/>
                <p:nvPr/>
              </p:nvSpPr>
              <p:spPr>
                <a:xfrm>
                  <a:off x="5689357" y="3775198"/>
                  <a:ext cx="2676753" cy="23336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ru-RU"/>
                </a:p>
              </p:txBody>
            </p:sp>
            <p:sp>
              <p:nvSpPr>
                <p:cNvPr id="23642" name="TextBox 672"/>
                <p:cNvSpPr txBox="1">
                  <a:spLocks noChangeArrowheads="1"/>
                </p:cNvSpPr>
                <p:nvPr/>
              </p:nvSpPr>
              <p:spPr bwMode="auto">
                <a:xfrm>
                  <a:off x="7596336" y="4414218"/>
                  <a:ext cx="586918" cy="4770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sz="2500" b="1">
                      <a:solidFill>
                        <a:srgbClr val="002060"/>
                      </a:solidFill>
                    </a:rPr>
                    <a:t>?</a:t>
                  </a:r>
                  <a:endParaRPr lang="ru-RU" sz="25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3643" name="TextBox 696"/>
                <p:cNvSpPr txBox="1">
                  <a:spLocks noChangeArrowheads="1"/>
                </p:cNvSpPr>
                <p:nvPr/>
              </p:nvSpPr>
              <p:spPr bwMode="auto">
                <a:xfrm>
                  <a:off x="6256560" y="3406106"/>
                  <a:ext cx="768796" cy="3815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>
                      <a:solidFill>
                        <a:srgbClr val="002060"/>
                      </a:solidFill>
                    </a:rPr>
                    <a:t>GB-4</a:t>
                  </a:r>
                  <a:endParaRPr lang="ru-RU" sz="10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3644" name="TextBox 578"/>
                <p:cNvSpPr txBox="1">
                  <a:spLocks noChangeArrowheads="1"/>
                </p:cNvSpPr>
                <p:nvPr/>
              </p:nvSpPr>
              <p:spPr bwMode="auto">
                <a:xfrm>
                  <a:off x="6251630" y="4403461"/>
                  <a:ext cx="586918" cy="4770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sz="2500" b="1">
                      <a:solidFill>
                        <a:srgbClr val="002060"/>
                      </a:solidFill>
                    </a:rPr>
                    <a:t>?</a:t>
                  </a:r>
                  <a:endParaRPr lang="ru-RU" sz="2500" b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3645" name="TextBox 627"/>
                <p:cNvSpPr txBox="1">
                  <a:spLocks noChangeArrowheads="1"/>
                </p:cNvSpPr>
                <p:nvPr/>
              </p:nvSpPr>
              <p:spPr bwMode="auto">
                <a:xfrm>
                  <a:off x="4842378" y="4381946"/>
                  <a:ext cx="586918" cy="4770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en-US" sz="2500" b="1">
                      <a:solidFill>
                        <a:srgbClr val="002060"/>
                      </a:solidFill>
                    </a:rPr>
                    <a:t>?</a:t>
                  </a:r>
                  <a:endParaRPr lang="ru-RU" sz="2500" b="1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335" name="Прямоугольник 334"/>
              <p:cNvSpPr/>
              <p:nvPr/>
            </p:nvSpPr>
            <p:spPr>
              <a:xfrm>
                <a:off x="2482072" y="5300675"/>
                <a:ext cx="5474478" cy="1368648"/>
              </a:xfrm>
              <a:prstGeom prst="rect">
                <a:avLst/>
              </a:prstGeom>
              <a:noFill/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32" name="Прямоугольник 331"/>
              <p:cNvSpPr/>
              <p:nvPr/>
            </p:nvSpPr>
            <p:spPr>
              <a:xfrm>
                <a:off x="1043568" y="1052513"/>
                <a:ext cx="1944702" cy="561681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356" name="Прямая соединительная линия 355"/>
              <p:cNvCxnSpPr/>
              <p:nvPr/>
            </p:nvCxnSpPr>
            <p:spPr bwMode="auto">
              <a:xfrm rot="16200000" flipH="1">
                <a:off x="2415905" y="3181977"/>
                <a:ext cx="87005" cy="17830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614" name="Picture 2" descr="C:\Documents and Settings\Администратор\Рабочий стол\sftp_gui_client.jp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581404" y="3557239"/>
                <a:ext cx="342724" cy="379468"/>
              </a:xfrm>
              <a:prstGeom prst="rect">
                <a:avLst/>
              </a:prstGeom>
              <a:noFill/>
              <a:ln w="6350">
                <a:solidFill>
                  <a:srgbClr val="002060"/>
                </a:solidFill>
                <a:miter lim="800000"/>
                <a:headEnd/>
                <a:tailEnd/>
              </a:ln>
            </p:spPr>
          </p:pic>
          <p:pic>
            <p:nvPicPr>
              <p:cNvPr id="23615" name="Picture 3" descr="C:\Documents and Settings\Администратор\Рабочий стол\16-05_konqueror.jpg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649948" y="2722408"/>
                <a:ext cx="368280" cy="364486"/>
              </a:xfrm>
              <a:prstGeom prst="rect">
                <a:avLst/>
              </a:prstGeom>
              <a:noFill/>
              <a:ln w="9525">
                <a:solidFill>
                  <a:srgbClr val="002060"/>
                </a:solidFill>
                <a:miter lim="800000"/>
                <a:headEnd/>
                <a:tailEnd/>
              </a:ln>
            </p:spPr>
          </p:pic>
          <p:cxnSp>
            <p:nvCxnSpPr>
              <p:cNvPr id="361" name="Прямая со стрелкой 360"/>
              <p:cNvCxnSpPr/>
              <p:nvPr/>
            </p:nvCxnSpPr>
            <p:spPr bwMode="auto">
              <a:xfrm>
                <a:off x="1786997" y="3102138"/>
                <a:ext cx="438200" cy="317901"/>
              </a:xfrm>
              <a:prstGeom prst="straightConnector1">
                <a:avLst/>
              </a:prstGeom>
              <a:ln w="12700">
                <a:solidFill>
                  <a:srgbClr val="002060"/>
                </a:solidFill>
                <a:prstDash val="solid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Прямая со стрелкой 361"/>
              <p:cNvCxnSpPr/>
              <p:nvPr/>
            </p:nvCxnSpPr>
            <p:spPr bwMode="auto">
              <a:xfrm rot="5400000" flipH="1" flipV="1">
                <a:off x="1892377" y="3231598"/>
                <a:ext cx="210819" cy="463888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7" name="Прямоугольник 636"/>
              <p:cNvSpPr/>
              <p:nvPr/>
            </p:nvSpPr>
            <p:spPr>
              <a:xfrm>
                <a:off x="2772191" y="1052513"/>
                <a:ext cx="216078" cy="561681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50" name="Прямоугольник 349"/>
              <p:cNvSpPr/>
              <p:nvPr/>
            </p:nvSpPr>
            <p:spPr>
              <a:xfrm>
                <a:off x="2312837" y="3860082"/>
                <a:ext cx="214567" cy="21751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59" name="Прямоугольник 358"/>
              <p:cNvSpPr/>
              <p:nvPr/>
            </p:nvSpPr>
            <p:spPr>
              <a:xfrm>
                <a:off x="2312837" y="4218139"/>
                <a:ext cx="214567" cy="215838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60" name="Прямоугольник 359"/>
              <p:cNvSpPr/>
              <p:nvPr/>
            </p:nvSpPr>
            <p:spPr>
              <a:xfrm>
                <a:off x="2312837" y="4574522"/>
                <a:ext cx="214567" cy="21583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63" name="Прямоугольник 362"/>
              <p:cNvSpPr/>
              <p:nvPr/>
            </p:nvSpPr>
            <p:spPr>
              <a:xfrm>
                <a:off x="2300748" y="4894097"/>
                <a:ext cx="216078" cy="215838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64" name="Прямоугольник 363"/>
              <p:cNvSpPr/>
              <p:nvPr/>
            </p:nvSpPr>
            <p:spPr>
              <a:xfrm>
                <a:off x="2300748" y="5250480"/>
                <a:ext cx="216078" cy="21583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65" name="Прямоугольник 364"/>
              <p:cNvSpPr/>
              <p:nvPr/>
            </p:nvSpPr>
            <p:spPr>
              <a:xfrm>
                <a:off x="2300748" y="5606865"/>
                <a:ext cx="216078" cy="215838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372" name="Прямая соединительная линия 371"/>
              <p:cNvCxnSpPr>
                <a:stCxn id="350" idx="0"/>
                <a:endCxn id="365" idx="2"/>
              </p:cNvCxnSpPr>
              <p:nvPr/>
            </p:nvCxnSpPr>
            <p:spPr>
              <a:xfrm flipH="1">
                <a:off x="2409543" y="3860082"/>
                <a:ext cx="10578" cy="19626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Прямая со стрелкой 374"/>
              <p:cNvCxnSpPr/>
              <p:nvPr/>
            </p:nvCxnSpPr>
            <p:spPr>
              <a:xfrm rot="16200000" flipH="1">
                <a:off x="1817922" y="3881621"/>
                <a:ext cx="359730" cy="463888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Прямая со стрелкой 332"/>
              <p:cNvCxnSpPr/>
              <p:nvPr/>
            </p:nvCxnSpPr>
            <p:spPr bwMode="auto">
              <a:xfrm rot="5400000" flipH="1" flipV="1">
                <a:off x="1826987" y="2302318"/>
                <a:ext cx="359731" cy="466909"/>
              </a:xfrm>
              <a:prstGeom prst="straightConnector1">
                <a:avLst/>
              </a:prstGeom>
              <a:ln>
                <a:solidFill>
                  <a:srgbClr val="00206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Прямая соединительная линия 342"/>
              <p:cNvCxnSpPr/>
              <p:nvPr/>
            </p:nvCxnSpPr>
            <p:spPr>
              <a:xfrm rot="5400000">
                <a:off x="189391" y="4149540"/>
                <a:ext cx="4032325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Прямая соединительная линия 376"/>
              <p:cNvCxnSpPr>
                <a:stCxn id="378" idx="0"/>
              </p:cNvCxnSpPr>
              <p:nvPr/>
            </p:nvCxnSpPr>
            <p:spPr>
              <a:xfrm rot="16200000" flipH="1" flipV="1">
                <a:off x="1446447" y="3126966"/>
                <a:ext cx="1960948" cy="10578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8" name="Прямоугольник 377"/>
              <p:cNvSpPr/>
              <p:nvPr/>
            </p:nvSpPr>
            <p:spPr>
              <a:xfrm>
                <a:off x="2324925" y="2151781"/>
                <a:ext cx="216078" cy="21583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79" name="Прямоугольник 378"/>
              <p:cNvSpPr/>
              <p:nvPr/>
            </p:nvSpPr>
            <p:spPr>
              <a:xfrm>
                <a:off x="2324925" y="2508165"/>
                <a:ext cx="216078" cy="215838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80" name="Прямоугольник 379"/>
              <p:cNvSpPr/>
              <p:nvPr/>
            </p:nvSpPr>
            <p:spPr>
              <a:xfrm>
                <a:off x="2324925" y="2864549"/>
                <a:ext cx="216078" cy="21583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81" name="Прямоугольник 380"/>
              <p:cNvSpPr/>
              <p:nvPr/>
            </p:nvSpPr>
            <p:spPr>
              <a:xfrm>
                <a:off x="2314348" y="3184124"/>
                <a:ext cx="216077" cy="215838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382" name="Прямоугольник 381"/>
              <p:cNvSpPr/>
              <p:nvPr/>
            </p:nvSpPr>
            <p:spPr>
              <a:xfrm>
                <a:off x="2314348" y="3540507"/>
                <a:ext cx="216077" cy="21583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384" name="Прямая соединительная линия 383"/>
              <p:cNvCxnSpPr>
                <a:stCxn id="378" idx="0"/>
              </p:cNvCxnSpPr>
              <p:nvPr/>
            </p:nvCxnSpPr>
            <p:spPr>
              <a:xfrm rot="16200000" flipH="1" flipV="1">
                <a:off x="1446447" y="3126966"/>
                <a:ext cx="1960948" cy="1057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6" name="Прямоугольник 385"/>
              <p:cNvSpPr/>
              <p:nvPr/>
            </p:nvSpPr>
            <p:spPr>
              <a:xfrm>
                <a:off x="2300748" y="5939824"/>
                <a:ext cx="216078" cy="21583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389" name="Прямая соединительная линия 388"/>
              <p:cNvCxnSpPr>
                <a:endCxn id="386" idx="2"/>
              </p:cNvCxnSpPr>
              <p:nvPr/>
            </p:nvCxnSpPr>
            <p:spPr>
              <a:xfrm rot="16200000" flipH="1" flipV="1">
                <a:off x="1433521" y="5169062"/>
                <a:ext cx="1962622" cy="1057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570" name="TextBox 637"/>
            <p:cNvSpPr txBox="1">
              <a:spLocks noChangeArrowheads="1"/>
            </p:cNvSpPr>
            <p:nvPr/>
          </p:nvSpPr>
          <p:spPr bwMode="auto">
            <a:xfrm>
              <a:off x="951395" y="1279235"/>
              <a:ext cx="1932361" cy="746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GOVERNMENT</a:t>
              </a:r>
            </a:p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PORTAL</a:t>
              </a:r>
              <a:endParaRPr lang="ru-RU" sz="2000" b="1">
                <a:solidFill>
                  <a:schemeClr val="bg1"/>
                </a:solidFill>
              </a:endParaRPr>
            </a:p>
          </p:txBody>
        </p:sp>
      </p:grpSp>
      <p:sp>
        <p:nvSpPr>
          <p:cNvPr id="347" name="Умножение 346"/>
          <p:cNvSpPr/>
          <p:nvPr/>
        </p:nvSpPr>
        <p:spPr>
          <a:xfrm>
            <a:off x="3276600" y="2924175"/>
            <a:ext cx="574675" cy="546100"/>
          </a:xfrm>
          <a:prstGeom prst="mathMultiply">
            <a:avLst>
              <a:gd name="adj1" fmla="val 820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8" name="Умножение 347"/>
          <p:cNvSpPr/>
          <p:nvPr/>
        </p:nvSpPr>
        <p:spPr>
          <a:xfrm>
            <a:off x="3178175" y="4221163"/>
            <a:ext cx="817563" cy="776287"/>
          </a:xfrm>
          <a:prstGeom prst="mathMultiply">
            <a:avLst>
              <a:gd name="adj1" fmla="val 1691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9" name="Умножение 348"/>
          <p:cNvSpPr/>
          <p:nvPr/>
        </p:nvSpPr>
        <p:spPr>
          <a:xfrm>
            <a:off x="2987675" y="5373688"/>
            <a:ext cx="1223963" cy="1160462"/>
          </a:xfrm>
          <a:prstGeom prst="mathMultiply">
            <a:avLst>
              <a:gd name="adj1" fmla="val 1691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5" name="Группа 500"/>
          <p:cNvGrpSpPr>
            <a:grpSpLocks/>
          </p:cNvGrpSpPr>
          <p:nvPr/>
        </p:nvGrpSpPr>
        <p:grpSpPr bwMode="auto">
          <a:xfrm>
            <a:off x="0" y="2636838"/>
            <a:ext cx="1143000" cy="1366837"/>
            <a:chOff x="179388" y="2708275"/>
            <a:chExt cx="1143694" cy="1441773"/>
          </a:xfrm>
        </p:grpSpPr>
        <p:pic>
          <p:nvPicPr>
            <p:cNvPr id="23567" name="Picture 16" descr="C:\Documents and Settings\Администратор\Рабочий стол\User-icon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9388" y="2708275"/>
              <a:ext cx="1071562" cy="108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8" name="Picture 16" descr="C:\Documents and Settings\Администратор\Рабочий стол\User-icon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51520" y="3068960"/>
              <a:ext cx="1071562" cy="108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" name="Группа 519"/>
          <p:cNvGrpSpPr>
            <a:grpSpLocks/>
          </p:cNvGrpSpPr>
          <p:nvPr/>
        </p:nvGrpSpPr>
        <p:grpSpPr bwMode="auto">
          <a:xfrm>
            <a:off x="1062038" y="2427288"/>
            <a:ext cx="577850" cy="1638300"/>
            <a:chOff x="1043608" y="2780928"/>
            <a:chExt cx="504056" cy="1728192"/>
          </a:xfrm>
        </p:grpSpPr>
        <p:cxnSp>
          <p:nvCxnSpPr>
            <p:cNvPr id="430" name="Прямая со стрелкой 429"/>
            <p:cNvCxnSpPr/>
            <p:nvPr/>
          </p:nvCxnSpPr>
          <p:spPr>
            <a:xfrm flipV="1">
              <a:off x="1043608" y="2780928"/>
              <a:ext cx="504056" cy="288032"/>
            </a:xfrm>
            <a:prstGeom prst="straightConnector1">
              <a:avLst/>
            </a:prstGeom>
            <a:ln w="28575"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Прямая со стрелкой 478"/>
            <p:cNvCxnSpPr/>
            <p:nvPr/>
          </p:nvCxnSpPr>
          <p:spPr>
            <a:xfrm>
              <a:off x="1043608" y="4149079"/>
              <a:ext cx="504056" cy="360041"/>
            </a:xfrm>
            <a:prstGeom prst="straightConnector1">
              <a:avLst/>
            </a:prstGeom>
            <a:ln w="28575">
              <a:solidFill>
                <a:srgbClr val="00206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561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0" descr="Log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43800" y="6399213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Line 13"/>
          <p:cNvSpPr>
            <a:spLocks noChangeShapeType="1"/>
          </p:cNvSpPr>
          <p:nvPr/>
        </p:nvSpPr>
        <p:spPr bwMode="auto">
          <a:xfrm>
            <a:off x="0" y="6653213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3564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9" descr="E:\Documents and Settings\Администратор\Рабочий стол\123.png"/>
          <p:cNvPicPr>
            <a:picLocks noChangeAspect="1" noChangeArrowheads="1"/>
          </p:cNvPicPr>
          <p:nvPr/>
        </p:nvPicPr>
        <p:blipFill>
          <a:blip r:embed="rId3">
            <a:lum bright="70000" contrast="-26000"/>
          </a:blip>
          <a:srcRect/>
          <a:stretch>
            <a:fillRect/>
          </a:stretch>
        </p:blipFill>
        <p:spPr bwMode="auto">
          <a:xfrm>
            <a:off x="2843213" y="1484313"/>
            <a:ext cx="2771775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8" name="Скругленный прямоугольник 697"/>
          <p:cNvSpPr/>
          <p:nvPr/>
        </p:nvSpPr>
        <p:spPr>
          <a:xfrm>
            <a:off x="1403350" y="4581525"/>
            <a:ext cx="5545138" cy="2016125"/>
          </a:xfrm>
          <a:prstGeom prst="roundRect">
            <a:avLst>
              <a:gd name="adj" fmla="val 8289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4" name="Скругленный прямоугольник 763"/>
          <p:cNvSpPr/>
          <p:nvPr/>
        </p:nvSpPr>
        <p:spPr>
          <a:xfrm>
            <a:off x="5580063" y="4649788"/>
            <a:ext cx="1295400" cy="1814512"/>
          </a:xfrm>
          <a:prstGeom prst="roundRect">
            <a:avLst>
              <a:gd name="adj" fmla="val 7537"/>
            </a:avLst>
          </a:prstGeom>
          <a:solidFill>
            <a:schemeClr val="bg2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3" name="Скругленный прямоугольник 762"/>
          <p:cNvSpPr/>
          <p:nvPr/>
        </p:nvSpPr>
        <p:spPr>
          <a:xfrm>
            <a:off x="4211638" y="4652963"/>
            <a:ext cx="1296987" cy="1814512"/>
          </a:xfrm>
          <a:prstGeom prst="roundRect">
            <a:avLst>
              <a:gd name="adj" fmla="val 7537"/>
            </a:avLst>
          </a:prstGeom>
          <a:solidFill>
            <a:schemeClr val="bg2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2" name="Скругленный прямоугольник 761"/>
          <p:cNvSpPr/>
          <p:nvPr/>
        </p:nvSpPr>
        <p:spPr>
          <a:xfrm>
            <a:off x="2843213" y="4662488"/>
            <a:ext cx="1296987" cy="1814512"/>
          </a:xfrm>
          <a:prstGeom prst="roundRect">
            <a:avLst>
              <a:gd name="adj" fmla="val 7537"/>
            </a:avLst>
          </a:prstGeom>
          <a:solidFill>
            <a:schemeClr val="bg2"/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1" name="Скругленный прямоугольник 760"/>
          <p:cNvSpPr/>
          <p:nvPr/>
        </p:nvSpPr>
        <p:spPr>
          <a:xfrm>
            <a:off x="1476375" y="4652963"/>
            <a:ext cx="1295400" cy="1814512"/>
          </a:xfrm>
          <a:prstGeom prst="roundRect">
            <a:avLst>
              <a:gd name="adj" fmla="val 7537"/>
            </a:avLst>
          </a:prstGeom>
          <a:solidFill>
            <a:schemeClr val="bg2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607" name="Picture 16" descr="C:\Documents and Settings\Администратор\Рабочий стол\User-ic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0050" y="1916113"/>
            <a:ext cx="9445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5" descr="C:\Documents and Settings\Администратор\Рабочий стол\Untitled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1550" y="1052513"/>
            <a:ext cx="6192838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610" name="TextBox 28"/>
          <p:cNvSpPr txBox="1">
            <a:spLocks noChangeArrowheads="1"/>
          </p:cNvSpPr>
          <p:nvPr/>
        </p:nvSpPr>
        <p:spPr bwMode="auto">
          <a:xfrm>
            <a:off x="1116013" y="220663"/>
            <a:ext cx="7272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cs typeface="Arial" charset="0"/>
              </a:rPr>
              <a:t>Схема взаимодействия в э-Правительстве</a:t>
            </a:r>
            <a:endParaRPr lang="en-US" sz="20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99" name="Скругленный прямоугольник 698"/>
          <p:cNvSpPr/>
          <p:nvPr/>
        </p:nvSpPr>
        <p:spPr>
          <a:xfrm>
            <a:off x="1547813" y="6237288"/>
            <a:ext cx="1152525" cy="2682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0" name="Скругленный прямоугольник 699"/>
          <p:cNvSpPr/>
          <p:nvPr/>
        </p:nvSpPr>
        <p:spPr>
          <a:xfrm>
            <a:off x="2919413" y="6256338"/>
            <a:ext cx="1152525" cy="26828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1" name="Скругленный прямоугольник 700"/>
          <p:cNvSpPr/>
          <p:nvPr/>
        </p:nvSpPr>
        <p:spPr>
          <a:xfrm>
            <a:off x="4286250" y="6256338"/>
            <a:ext cx="1152525" cy="2682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06" name="Скругленный прямоугольник 705"/>
          <p:cNvSpPr/>
          <p:nvPr/>
        </p:nvSpPr>
        <p:spPr>
          <a:xfrm>
            <a:off x="5670550" y="6267450"/>
            <a:ext cx="1152525" cy="269875"/>
          </a:xfrm>
          <a:prstGeom prst="round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15" name="TextBox 706"/>
          <p:cNvSpPr txBox="1">
            <a:spLocks noChangeArrowheads="1"/>
          </p:cNvSpPr>
          <p:nvPr/>
        </p:nvSpPr>
        <p:spPr bwMode="auto">
          <a:xfrm>
            <a:off x="1849438" y="6256338"/>
            <a:ext cx="635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GB - A</a:t>
            </a:r>
            <a:endParaRPr lang="ru-RU" sz="1000" b="1">
              <a:solidFill>
                <a:srgbClr val="002060"/>
              </a:solidFill>
            </a:endParaRPr>
          </a:p>
        </p:txBody>
      </p:sp>
      <p:sp>
        <p:nvSpPr>
          <p:cNvPr id="25616" name="TextBox 707"/>
          <p:cNvSpPr txBox="1">
            <a:spLocks noChangeArrowheads="1"/>
          </p:cNvSpPr>
          <p:nvPr/>
        </p:nvSpPr>
        <p:spPr bwMode="auto">
          <a:xfrm>
            <a:off x="3254375" y="6278563"/>
            <a:ext cx="6699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GB - B</a:t>
            </a:r>
            <a:endParaRPr lang="ru-RU" sz="1000" b="1">
              <a:solidFill>
                <a:srgbClr val="002060"/>
              </a:solidFill>
            </a:endParaRPr>
          </a:p>
        </p:txBody>
      </p:sp>
      <p:sp>
        <p:nvSpPr>
          <p:cNvPr id="25617" name="TextBox 708"/>
          <p:cNvSpPr txBox="1">
            <a:spLocks noChangeArrowheads="1"/>
          </p:cNvSpPr>
          <p:nvPr/>
        </p:nvSpPr>
        <p:spPr bwMode="auto">
          <a:xfrm>
            <a:off x="4657725" y="6278563"/>
            <a:ext cx="6350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GB - C</a:t>
            </a:r>
            <a:endParaRPr lang="ru-RU" sz="1000" b="1">
              <a:solidFill>
                <a:srgbClr val="002060"/>
              </a:solidFill>
            </a:endParaRPr>
          </a:p>
        </p:txBody>
      </p:sp>
      <p:sp>
        <p:nvSpPr>
          <p:cNvPr id="25618" name="TextBox 709"/>
          <p:cNvSpPr txBox="1">
            <a:spLocks noChangeArrowheads="1"/>
          </p:cNvSpPr>
          <p:nvPr/>
        </p:nvSpPr>
        <p:spPr bwMode="auto">
          <a:xfrm>
            <a:off x="6011863" y="6286500"/>
            <a:ext cx="7207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>
                <a:solidFill>
                  <a:srgbClr val="002060"/>
                </a:solidFill>
              </a:rPr>
              <a:t>GB - D</a:t>
            </a:r>
            <a:endParaRPr lang="ru-RU" sz="1000" b="1">
              <a:solidFill>
                <a:srgbClr val="002060"/>
              </a:solidFill>
            </a:endParaRPr>
          </a:p>
        </p:txBody>
      </p:sp>
      <p:sp>
        <p:nvSpPr>
          <p:cNvPr id="711" name="Скругленный прямоугольник 710"/>
          <p:cNvSpPr/>
          <p:nvPr/>
        </p:nvSpPr>
        <p:spPr>
          <a:xfrm>
            <a:off x="1577975" y="4724400"/>
            <a:ext cx="287338" cy="1276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2" name="Скругленный прямоугольник 711"/>
          <p:cNvSpPr/>
          <p:nvPr/>
        </p:nvSpPr>
        <p:spPr>
          <a:xfrm>
            <a:off x="1958975" y="4724400"/>
            <a:ext cx="287338" cy="1276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3" name="Скругленный прямоугольник 712"/>
          <p:cNvSpPr/>
          <p:nvPr/>
        </p:nvSpPr>
        <p:spPr>
          <a:xfrm>
            <a:off x="2339975" y="4724400"/>
            <a:ext cx="287338" cy="1276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22" name="TextBox 713"/>
          <p:cNvSpPr txBox="1">
            <a:spLocks noChangeArrowheads="1"/>
          </p:cNvSpPr>
          <p:nvPr/>
        </p:nvSpPr>
        <p:spPr bwMode="auto">
          <a:xfrm rot="-5400000">
            <a:off x="1215232" y="5152231"/>
            <a:ext cx="1028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Structure</a:t>
            </a:r>
            <a:r>
              <a:rPr lang="ru-RU" sz="1200" b="1">
                <a:solidFill>
                  <a:srgbClr val="002060"/>
                </a:solidFill>
              </a:rPr>
              <a:t> </a:t>
            </a:r>
            <a:r>
              <a:rPr lang="en-US" sz="1200" b="1">
                <a:solidFill>
                  <a:srgbClr val="002060"/>
                </a:solidFill>
              </a:rPr>
              <a:t>A1</a:t>
            </a:r>
            <a:endParaRPr lang="ru-RU" sz="1200" b="1">
              <a:solidFill>
                <a:srgbClr val="002060"/>
              </a:solidFill>
            </a:endParaRPr>
          </a:p>
        </p:txBody>
      </p:sp>
      <p:sp>
        <p:nvSpPr>
          <p:cNvPr id="25623" name="TextBox 714"/>
          <p:cNvSpPr txBox="1">
            <a:spLocks noChangeArrowheads="1"/>
          </p:cNvSpPr>
          <p:nvPr/>
        </p:nvSpPr>
        <p:spPr bwMode="auto">
          <a:xfrm rot="-5400000">
            <a:off x="1586707" y="5161756"/>
            <a:ext cx="1028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Structure</a:t>
            </a:r>
            <a:r>
              <a:rPr lang="ru-RU" sz="1200" b="1">
                <a:solidFill>
                  <a:srgbClr val="002060"/>
                </a:solidFill>
              </a:rPr>
              <a:t> </a:t>
            </a:r>
            <a:r>
              <a:rPr lang="en-US" sz="1200" b="1">
                <a:solidFill>
                  <a:srgbClr val="002060"/>
                </a:solidFill>
              </a:rPr>
              <a:t>A2</a:t>
            </a:r>
            <a:endParaRPr lang="ru-RU" sz="1200" b="1">
              <a:solidFill>
                <a:srgbClr val="002060"/>
              </a:solidFill>
            </a:endParaRPr>
          </a:p>
        </p:txBody>
      </p:sp>
      <p:sp>
        <p:nvSpPr>
          <p:cNvPr id="25624" name="TextBox 715"/>
          <p:cNvSpPr txBox="1">
            <a:spLocks noChangeArrowheads="1"/>
          </p:cNvSpPr>
          <p:nvPr/>
        </p:nvSpPr>
        <p:spPr bwMode="auto">
          <a:xfrm rot="-5400000">
            <a:off x="1967707" y="5152231"/>
            <a:ext cx="1028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Structure</a:t>
            </a:r>
            <a:r>
              <a:rPr lang="ru-RU" sz="1200" b="1">
                <a:solidFill>
                  <a:srgbClr val="002060"/>
                </a:solidFill>
              </a:rPr>
              <a:t> </a:t>
            </a:r>
            <a:r>
              <a:rPr lang="en-US" sz="1200" b="1">
                <a:solidFill>
                  <a:srgbClr val="002060"/>
                </a:solidFill>
              </a:rPr>
              <a:t>A3</a:t>
            </a:r>
            <a:endParaRPr lang="ru-RU" sz="1200" b="1">
              <a:solidFill>
                <a:srgbClr val="002060"/>
              </a:solidFill>
            </a:endParaRPr>
          </a:p>
        </p:txBody>
      </p:sp>
      <p:sp>
        <p:nvSpPr>
          <p:cNvPr id="717" name="Скругленный прямоугольник 716"/>
          <p:cNvSpPr/>
          <p:nvPr/>
        </p:nvSpPr>
        <p:spPr>
          <a:xfrm>
            <a:off x="2970213" y="4724400"/>
            <a:ext cx="288925" cy="12763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8" name="Скругленный прямоугольник 717"/>
          <p:cNvSpPr/>
          <p:nvPr/>
        </p:nvSpPr>
        <p:spPr>
          <a:xfrm>
            <a:off x="3351213" y="4724400"/>
            <a:ext cx="288925" cy="12763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9" name="Скругленный прямоугольник 718"/>
          <p:cNvSpPr/>
          <p:nvPr/>
        </p:nvSpPr>
        <p:spPr>
          <a:xfrm>
            <a:off x="3732213" y="4724400"/>
            <a:ext cx="288925" cy="12763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28" name="TextBox 719"/>
          <p:cNvSpPr txBox="1">
            <a:spLocks noChangeArrowheads="1"/>
          </p:cNvSpPr>
          <p:nvPr/>
        </p:nvSpPr>
        <p:spPr bwMode="auto">
          <a:xfrm rot="-5400000">
            <a:off x="2613819" y="5150644"/>
            <a:ext cx="1031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Structure</a:t>
            </a:r>
            <a:r>
              <a:rPr lang="ru-RU" sz="1200" b="1">
                <a:solidFill>
                  <a:srgbClr val="002060"/>
                </a:solidFill>
              </a:rPr>
              <a:t> </a:t>
            </a:r>
            <a:r>
              <a:rPr lang="en-US" sz="1200" b="1">
                <a:solidFill>
                  <a:srgbClr val="002060"/>
                </a:solidFill>
              </a:rPr>
              <a:t>B1</a:t>
            </a:r>
            <a:endParaRPr lang="ru-RU" sz="1200" b="1">
              <a:solidFill>
                <a:srgbClr val="002060"/>
              </a:solidFill>
            </a:endParaRPr>
          </a:p>
        </p:txBody>
      </p:sp>
      <p:sp>
        <p:nvSpPr>
          <p:cNvPr id="25629" name="TextBox 720"/>
          <p:cNvSpPr txBox="1">
            <a:spLocks noChangeArrowheads="1"/>
          </p:cNvSpPr>
          <p:nvPr/>
        </p:nvSpPr>
        <p:spPr bwMode="auto">
          <a:xfrm rot="-5400000">
            <a:off x="2985294" y="5160169"/>
            <a:ext cx="1031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Structure</a:t>
            </a:r>
            <a:r>
              <a:rPr lang="ru-RU" sz="1200" b="1">
                <a:solidFill>
                  <a:srgbClr val="002060"/>
                </a:solidFill>
              </a:rPr>
              <a:t> </a:t>
            </a:r>
            <a:r>
              <a:rPr lang="en-US" sz="1200" b="1">
                <a:solidFill>
                  <a:srgbClr val="002060"/>
                </a:solidFill>
              </a:rPr>
              <a:t>B2</a:t>
            </a:r>
            <a:endParaRPr lang="ru-RU" sz="1200" b="1">
              <a:solidFill>
                <a:srgbClr val="002060"/>
              </a:solidFill>
            </a:endParaRPr>
          </a:p>
        </p:txBody>
      </p:sp>
      <p:sp>
        <p:nvSpPr>
          <p:cNvPr id="25630" name="TextBox 721"/>
          <p:cNvSpPr txBox="1">
            <a:spLocks noChangeArrowheads="1"/>
          </p:cNvSpPr>
          <p:nvPr/>
        </p:nvSpPr>
        <p:spPr bwMode="auto">
          <a:xfrm rot="-5400000">
            <a:off x="3366294" y="5150644"/>
            <a:ext cx="1031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Structure</a:t>
            </a:r>
            <a:r>
              <a:rPr lang="ru-RU" sz="1200" b="1">
                <a:solidFill>
                  <a:srgbClr val="002060"/>
                </a:solidFill>
              </a:rPr>
              <a:t> </a:t>
            </a:r>
            <a:r>
              <a:rPr lang="en-US" sz="1200" b="1">
                <a:solidFill>
                  <a:srgbClr val="002060"/>
                </a:solidFill>
              </a:rPr>
              <a:t>B3</a:t>
            </a:r>
            <a:endParaRPr lang="ru-RU" sz="1200" b="1">
              <a:solidFill>
                <a:srgbClr val="002060"/>
              </a:solidFill>
            </a:endParaRPr>
          </a:p>
        </p:txBody>
      </p:sp>
      <p:sp>
        <p:nvSpPr>
          <p:cNvPr id="723" name="Скругленный прямоугольник 722"/>
          <p:cNvSpPr/>
          <p:nvPr/>
        </p:nvSpPr>
        <p:spPr>
          <a:xfrm>
            <a:off x="4302125" y="4743450"/>
            <a:ext cx="287338" cy="12763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4" name="Скругленный прямоугольник 723"/>
          <p:cNvSpPr/>
          <p:nvPr/>
        </p:nvSpPr>
        <p:spPr>
          <a:xfrm>
            <a:off x="4683125" y="4743450"/>
            <a:ext cx="287338" cy="12763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5" name="Скругленный прямоугольник 724"/>
          <p:cNvSpPr/>
          <p:nvPr/>
        </p:nvSpPr>
        <p:spPr>
          <a:xfrm>
            <a:off x="5064125" y="4743450"/>
            <a:ext cx="287338" cy="12763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34" name="TextBox 725"/>
          <p:cNvSpPr txBox="1">
            <a:spLocks noChangeArrowheads="1"/>
          </p:cNvSpPr>
          <p:nvPr/>
        </p:nvSpPr>
        <p:spPr bwMode="auto">
          <a:xfrm rot="-5400000">
            <a:off x="3937000" y="5170488"/>
            <a:ext cx="10318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Structure</a:t>
            </a:r>
            <a:r>
              <a:rPr lang="ru-RU" sz="1200" b="1">
                <a:solidFill>
                  <a:srgbClr val="002060"/>
                </a:solidFill>
              </a:rPr>
              <a:t> </a:t>
            </a:r>
            <a:r>
              <a:rPr lang="en-US" sz="1200" b="1">
                <a:solidFill>
                  <a:srgbClr val="002060"/>
                </a:solidFill>
              </a:rPr>
              <a:t>C1</a:t>
            </a:r>
            <a:endParaRPr lang="ru-RU" sz="1200" b="1">
              <a:solidFill>
                <a:srgbClr val="002060"/>
              </a:solidFill>
            </a:endParaRPr>
          </a:p>
        </p:txBody>
      </p:sp>
      <p:sp>
        <p:nvSpPr>
          <p:cNvPr id="25635" name="TextBox 726"/>
          <p:cNvSpPr txBox="1">
            <a:spLocks noChangeArrowheads="1"/>
          </p:cNvSpPr>
          <p:nvPr/>
        </p:nvSpPr>
        <p:spPr bwMode="auto">
          <a:xfrm rot="-5400000">
            <a:off x="4308475" y="5180013"/>
            <a:ext cx="10318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Structure</a:t>
            </a:r>
            <a:r>
              <a:rPr lang="ru-RU" sz="1200" b="1">
                <a:solidFill>
                  <a:srgbClr val="002060"/>
                </a:solidFill>
              </a:rPr>
              <a:t> </a:t>
            </a:r>
            <a:r>
              <a:rPr lang="en-US" sz="1200" b="1">
                <a:solidFill>
                  <a:srgbClr val="002060"/>
                </a:solidFill>
              </a:rPr>
              <a:t>C2</a:t>
            </a:r>
            <a:endParaRPr lang="ru-RU" sz="1200" b="1">
              <a:solidFill>
                <a:srgbClr val="002060"/>
              </a:solidFill>
            </a:endParaRPr>
          </a:p>
        </p:txBody>
      </p:sp>
      <p:sp>
        <p:nvSpPr>
          <p:cNvPr id="25636" name="TextBox 727"/>
          <p:cNvSpPr txBox="1">
            <a:spLocks noChangeArrowheads="1"/>
          </p:cNvSpPr>
          <p:nvPr/>
        </p:nvSpPr>
        <p:spPr bwMode="auto">
          <a:xfrm rot="-5400000">
            <a:off x="4689475" y="5170488"/>
            <a:ext cx="10318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Structure</a:t>
            </a:r>
            <a:r>
              <a:rPr lang="ru-RU" sz="1200" b="1">
                <a:solidFill>
                  <a:srgbClr val="002060"/>
                </a:solidFill>
              </a:rPr>
              <a:t> </a:t>
            </a:r>
            <a:r>
              <a:rPr lang="en-US" sz="1200" b="1">
                <a:solidFill>
                  <a:srgbClr val="002060"/>
                </a:solidFill>
              </a:rPr>
              <a:t>C3</a:t>
            </a:r>
            <a:endParaRPr lang="ru-RU" sz="1200" b="1">
              <a:solidFill>
                <a:srgbClr val="002060"/>
              </a:solidFill>
            </a:endParaRPr>
          </a:p>
        </p:txBody>
      </p:sp>
      <p:sp>
        <p:nvSpPr>
          <p:cNvPr id="729" name="Скругленный прямоугольник 728"/>
          <p:cNvSpPr/>
          <p:nvPr/>
        </p:nvSpPr>
        <p:spPr>
          <a:xfrm>
            <a:off x="5681663" y="4727575"/>
            <a:ext cx="288925" cy="12763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0" name="Скругленный прямоугольник 729"/>
          <p:cNvSpPr/>
          <p:nvPr/>
        </p:nvSpPr>
        <p:spPr>
          <a:xfrm>
            <a:off x="6062663" y="4727575"/>
            <a:ext cx="288925" cy="12763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1" name="Скругленный прямоугольник 730"/>
          <p:cNvSpPr/>
          <p:nvPr/>
        </p:nvSpPr>
        <p:spPr>
          <a:xfrm>
            <a:off x="6443663" y="4727575"/>
            <a:ext cx="288925" cy="12763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40" name="TextBox 731"/>
          <p:cNvSpPr txBox="1">
            <a:spLocks noChangeArrowheads="1"/>
          </p:cNvSpPr>
          <p:nvPr/>
        </p:nvSpPr>
        <p:spPr bwMode="auto">
          <a:xfrm rot="-5400000">
            <a:off x="5318919" y="5153819"/>
            <a:ext cx="10302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Structure</a:t>
            </a:r>
            <a:r>
              <a:rPr lang="ru-RU" sz="1200" b="1">
                <a:solidFill>
                  <a:srgbClr val="002060"/>
                </a:solidFill>
              </a:rPr>
              <a:t> </a:t>
            </a:r>
            <a:r>
              <a:rPr lang="en-US" sz="1200" b="1">
                <a:solidFill>
                  <a:srgbClr val="002060"/>
                </a:solidFill>
              </a:rPr>
              <a:t>D1</a:t>
            </a:r>
            <a:endParaRPr lang="ru-RU" sz="1200" b="1">
              <a:solidFill>
                <a:srgbClr val="002060"/>
              </a:solidFill>
            </a:endParaRPr>
          </a:p>
        </p:txBody>
      </p:sp>
      <p:sp>
        <p:nvSpPr>
          <p:cNvPr id="25641" name="TextBox 732"/>
          <p:cNvSpPr txBox="1">
            <a:spLocks noChangeArrowheads="1"/>
          </p:cNvSpPr>
          <p:nvPr/>
        </p:nvSpPr>
        <p:spPr bwMode="auto">
          <a:xfrm rot="-5400000">
            <a:off x="5690394" y="5163344"/>
            <a:ext cx="10302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Structure</a:t>
            </a:r>
            <a:r>
              <a:rPr lang="ru-RU" sz="1200" b="1">
                <a:solidFill>
                  <a:srgbClr val="002060"/>
                </a:solidFill>
              </a:rPr>
              <a:t> </a:t>
            </a:r>
            <a:r>
              <a:rPr lang="en-US" sz="1200" b="1">
                <a:solidFill>
                  <a:srgbClr val="002060"/>
                </a:solidFill>
              </a:rPr>
              <a:t>D2</a:t>
            </a:r>
            <a:endParaRPr lang="ru-RU" sz="1200" b="1">
              <a:solidFill>
                <a:srgbClr val="002060"/>
              </a:solidFill>
            </a:endParaRPr>
          </a:p>
        </p:txBody>
      </p:sp>
      <p:sp>
        <p:nvSpPr>
          <p:cNvPr id="25642" name="TextBox 733"/>
          <p:cNvSpPr txBox="1">
            <a:spLocks noChangeArrowheads="1"/>
          </p:cNvSpPr>
          <p:nvPr/>
        </p:nvSpPr>
        <p:spPr bwMode="auto">
          <a:xfrm rot="-5400000">
            <a:off x="6071394" y="5153819"/>
            <a:ext cx="10302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2060"/>
                </a:solidFill>
              </a:rPr>
              <a:t>Structure</a:t>
            </a:r>
            <a:r>
              <a:rPr lang="ru-RU" sz="1200" b="1">
                <a:solidFill>
                  <a:srgbClr val="002060"/>
                </a:solidFill>
              </a:rPr>
              <a:t> </a:t>
            </a:r>
            <a:r>
              <a:rPr lang="en-US" sz="1200" b="1">
                <a:solidFill>
                  <a:srgbClr val="002060"/>
                </a:solidFill>
              </a:rPr>
              <a:t>D3</a:t>
            </a:r>
            <a:endParaRPr lang="ru-RU" sz="1200" b="1">
              <a:solidFill>
                <a:srgbClr val="002060"/>
              </a:solidFill>
            </a:endParaRPr>
          </a:p>
        </p:txBody>
      </p:sp>
      <p:sp>
        <p:nvSpPr>
          <p:cNvPr id="735" name="Стрелка вниз 734"/>
          <p:cNvSpPr/>
          <p:nvPr/>
        </p:nvSpPr>
        <p:spPr>
          <a:xfrm rot="12254064">
            <a:off x="2193925" y="3679825"/>
            <a:ext cx="320675" cy="973138"/>
          </a:xfrm>
          <a:prstGeom prst="downArrow">
            <a:avLst/>
          </a:prstGeom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6" name="Стрелка вниз 735"/>
          <p:cNvSpPr/>
          <p:nvPr/>
        </p:nvSpPr>
        <p:spPr>
          <a:xfrm rot="8980136">
            <a:off x="5627688" y="3487738"/>
            <a:ext cx="365125" cy="1165225"/>
          </a:xfrm>
          <a:prstGeom prst="downArrow">
            <a:avLst/>
          </a:prstGeom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7" name="Стрелка вниз 736"/>
          <p:cNvSpPr/>
          <p:nvPr/>
        </p:nvSpPr>
        <p:spPr>
          <a:xfrm rot="10800000">
            <a:off x="3276600" y="3789363"/>
            <a:ext cx="358775" cy="806450"/>
          </a:xfrm>
          <a:prstGeom prst="downArrow">
            <a:avLst/>
          </a:prstGeom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8" name="Стрелка вниз 737"/>
          <p:cNvSpPr/>
          <p:nvPr/>
        </p:nvSpPr>
        <p:spPr>
          <a:xfrm rot="10800000">
            <a:off x="4643438" y="3716338"/>
            <a:ext cx="288925" cy="887412"/>
          </a:xfrm>
          <a:prstGeom prst="downArrow">
            <a:avLst/>
          </a:prstGeom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47" name="TextBox 7"/>
          <p:cNvSpPr txBox="1">
            <a:spLocks noChangeArrowheads="1"/>
          </p:cNvSpPr>
          <p:nvPr/>
        </p:nvSpPr>
        <p:spPr bwMode="auto">
          <a:xfrm>
            <a:off x="2484438" y="1476375"/>
            <a:ext cx="30241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2060"/>
                </a:solidFill>
                <a:cs typeface="Arial" charset="0"/>
              </a:rPr>
              <a:t>Облако э-Правительства</a:t>
            </a:r>
          </a:p>
        </p:txBody>
      </p:sp>
      <p:sp>
        <p:nvSpPr>
          <p:cNvPr id="25648" name="TextBox 750"/>
          <p:cNvSpPr txBox="1">
            <a:spLocks noChangeArrowheads="1"/>
          </p:cNvSpPr>
          <p:nvPr/>
        </p:nvSpPr>
        <p:spPr bwMode="auto">
          <a:xfrm>
            <a:off x="1619250" y="2197100"/>
            <a:ext cx="54737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200" b="1">
                <a:solidFill>
                  <a:srgbClr val="002060"/>
                </a:solidFill>
              </a:rPr>
              <a:t>  Централизованный контроль индивидуальных процессов</a:t>
            </a:r>
          </a:p>
          <a:p>
            <a:pPr>
              <a:buFont typeface="Wingdings" pitchFamily="2" charset="2"/>
              <a:buChar char="§"/>
            </a:pPr>
            <a:r>
              <a:rPr lang="en-US" sz="1200" b="1">
                <a:solidFill>
                  <a:srgbClr val="002060"/>
                </a:solidFill>
              </a:rPr>
              <a:t>  </a:t>
            </a:r>
            <a:r>
              <a:rPr lang="ru-RU" sz="1200" b="1">
                <a:solidFill>
                  <a:srgbClr val="002060"/>
                </a:solidFill>
              </a:rPr>
              <a:t>Консолидация данных и бизнес-процессов</a:t>
            </a:r>
          </a:p>
          <a:p>
            <a:pPr>
              <a:buFont typeface="Wingdings" pitchFamily="2" charset="2"/>
              <a:buChar char="§"/>
            </a:pPr>
            <a:r>
              <a:rPr lang="ru-RU" sz="1200" b="1">
                <a:solidFill>
                  <a:srgbClr val="002060"/>
                </a:solidFill>
              </a:rPr>
              <a:t>  Интеграция баз данных различных министерств и комитетов</a:t>
            </a:r>
          </a:p>
          <a:p>
            <a:pPr>
              <a:buFont typeface="Wingdings" pitchFamily="2" charset="2"/>
              <a:buChar char="§"/>
            </a:pPr>
            <a:r>
              <a:rPr lang="ru-RU" sz="1200" b="1">
                <a:solidFill>
                  <a:srgbClr val="002060"/>
                </a:solidFill>
              </a:rPr>
              <a:t>  Для доступа необходим только компьютерный ресурс</a:t>
            </a:r>
          </a:p>
        </p:txBody>
      </p:sp>
      <p:pic>
        <p:nvPicPr>
          <p:cNvPr id="25649" name="Picture 16" descr="C:\Documents and Settings\Администратор\Рабочий стол\User-ic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0650" y="2205038"/>
            <a:ext cx="944563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5" name="Двойная стрелка влево/вправо 754"/>
          <p:cNvSpPr/>
          <p:nvPr/>
        </p:nvSpPr>
        <p:spPr>
          <a:xfrm>
            <a:off x="7235825" y="2565400"/>
            <a:ext cx="649288" cy="201613"/>
          </a:xfrm>
          <a:prstGeom prst="leftRightArrow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651" name="Picture 16" descr="C:\Documents and Settings\Администратор\Рабочий стол\User-ico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1013" y="2420938"/>
            <a:ext cx="944562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52" name="Picture 65" descr="C:\Documents and Settings\Администратор\Рабочий стол\data-cente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916113"/>
            <a:ext cx="13684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Прямоугольник 56"/>
          <p:cNvSpPr/>
          <p:nvPr/>
        </p:nvSpPr>
        <p:spPr>
          <a:xfrm>
            <a:off x="7019925" y="1412875"/>
            <a:ext cx="215900" cy="2082800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71" name="TextBox 58"/>
          <p:cNvSpPr txBox="1">
            <a:spLocks noChangeArrowheads="1"/>
          </p:cNvSpPr>
          <p:nvPr/>
        </p:nvSpPr>
        <p:spPr bwMode="auto">
          <a:xfrm rot="16200000">
            <a:off x="6041231" y="2210594"/>
            <a:ext cx="2325688" cy="400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  <a:ea typeface="ヒラギノ角ゴ Pro W3" charset="-128"/>
                <a:cs typeface="+mn-cs"/>
              </a:rPr>
              <a:t>Единое окно для доступа и оказания услуг</a:t>
            </a:r>
            <a:endParaRPr lang="ru-RU" sz="1000" b="1" dirty="0">
              <a:solidFill>
                <a:schemeClr val="bg1"/>
              </a:solidFill>
              <a:latin typeface="Arial" pitchFamily="34" charset="0"/>
              <a:ea typeface="ヒラギノ角ゴ Pro W3" charset="-128"/>
              <a:cs typeface="+mn-cs"/>
            </a:endParaRPr>
          </a:p>
        </p:txBody>
      </p:sp>
      <p:pic>
        <p:nvPicPr>
          <p:cNvPr id="25655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56" name="Picture 10" descr="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43800" y="6399213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57" name="Line 13"/>
          <p:cNvSpPr>
            <a:spLocks noChangeShapeType="1"/>
          </p:cNvSpPr>
          <p:nvPr/>
        </p:nvSpPr>
        <p:spPr bwMode="auto">
          <a:xfrm>
            <a:off x="0" y="6653213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5658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7"/>
          <p:cNvPicPr>
            <a:picLocks noChangeAspect="1" noChangeArrowheads="1"/>
          </p:cNvPicPr>
          <p:nvPr/>
        </p:nvPicPr>
        <p:blipFill>
          <a:blip r:embed="rId2">
            <a:lum bright="50000" contrast="-50000"/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652" name="TextBox 28"/>
          <p:cNvSpPr txBox="1">
            <a:spLocks noChangeArrowheads="1"/>
          </p:cNvSpPr>
          <p:nvPr/>
        </p:nvSpPr>
        <p:spPr bwMode="auto">
          <a:xfrm>
            <a:off x="1042988" y="260350"/>
            <a:ext cx="80279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chemeClr val="bg1"/>
                </a:solidFill>
                <a:cs typeface="Arial" charset="0"/>
              </a:rPr>
              <a:t>Этапы создания</a:t>
            </a:r>
            <a:endParaRPr lang="en-US" sz="22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755650" y="1309688"/>
            <a:ext cx="7920038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just"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>
                <a:solidFill>
                  <a:srgbClr val="002060"/>
                </a:solidFill>
                <a:cs typeface="Arial" charset="0"/>
              </a:rPr>
              <a:t>Поддержка и развитие портала для доступа к услугам ЭП</a:t>
            </a:r>
          </a:p>
          <a:p>
            <a:pPr marL="342900" indent="-342900" algn="just">
              <a:buFont typeface="Wingdings" pitchFamily="2" charset="2"/>
              <a:buChar char="§"/>
              <a:tabLst>
                <a:tab pos="457200" algn="l"/>
              </a:tabLst>
            </a:pPr>
            <a:endParaRPr lang="ru-RU" sz="500">
              <a:solidFill>
                <a:srgbClr val="002060"/>
              </a:solidFill>
              <a:cs typeface="Arial" charset="0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>
                <a:solidFill>
                  <a:srgbClr val="002060"/>
                </a:solidFill>
                <a:cs typeface="Arial" charset="0"/>
              </a:rPr>
              <a:t>Создание государственного органа для работы с ЭП</a:t>
            </a:r>
            <a:endParaRPr lang="en-US" sz="1600">
              <a:solidFill>
                <a:srgbClr val="002060"/>
              </a:solidFill>
              <a:cs typeface="Arial" charset="0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>
                <a:solidFill>
                  <a:srgbClr val="002060"/>
                </a:solidFill>
                <a:cs typeface="Arial" charset="0"/>
              </a:rPr>
              <a:t>Создание Дата-центра</a:t>
            </a:r>
          </a:p>
          <a:p>
            <a:pPr marL="342900" indent="-342900" algn="just">
              <a:buFont typeface="Wingdings" pitchFamily="2" charset="2"/>
              <a:buChar char="§"/>
              <a:tabLst>
                <a:tab pos="457200" algn="l"/>
              </a:tabLst>
            </a:pPr>
            <a:endParaRPr lang="en-US" sz="500">
              <a:solidFill>
                <a:srgbClr val="002060"/>
              </a:solidFill>
              <a:cs typeface="Arial" charset="0"/>
            </a:endParaRPr>
          </a:p>
          <a:p>
            <a:pPr marL="342900" indent="-342900" algn="just"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>
                <a:solidFill>
                  <a:srgbClr val="002060"/>
                </a:solidFill>
                <a:cs typeface="Arial" charset="0"/>
              </a:rPr>
              <a:t>Переход к безбумажной технологии в правительстве</a:t>
            </a:r>
          </a:p>
          <a:p>
            <a:pPr marL="342900" indent="-342900" algn="just">
              <a:buFont typeface="Wingdings" pitchFamily="2" charset="2"/>
              <a:buChar char="§"/>
              <a:tabLst>
                <a:tab pos="457200" algn="l"/>
              </a:tabLst>
            </a:pPr>
            <a:endParaRPr lang="ru-RU" sz="500">
              <a:solidFill>
                <a:srgbClr val="002060"/>
              </a:solidFill>
              <a:cs typeface="Arial" charset="0"/>
            </a:endParaRPr>
          </a:p>
          <a:p>
            <a:pPr marL="342900" indent="-342900" algn="just"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>
                <a:solidFill>
                  <a:srgbClr val="002060"/>
                </a:solidFill>
                <a:cs typeface="Arial" charset="0"/>
              </a:rPr>
              <a:t>Разработка общей платформы и технических стандартов для приложений ЭП</a:t>
            </a:r>
          </a:p>
          <a:p>
            <a:pPr marL="342900" indent="-342900" algn="just">
              <a:buFont typeface="Wingdings" pitchFamily="2" charset="2"/>
              <a:buChar char="§"/>
              <a:tabLst>
                <a:tab pos="457200" algn="l"/>
              </a:tabLst>
            </a:pPr>
            <a:endParaRPr lang="ru-RU" sz="500">
              <a:solidFill>
                <a:srgbClr val="002060"/>
              </a:solidFill>
              <a:cs typeface="Arial" charset="0"/>
            </a:endParaRPr>
          </a:p>
          <a:p>
            <a:pPr marL="342900" indent="-342900" algn="just"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>
                <a:solidFill>
                  <a:srgbClr val="002060"/>
                </a:solidFill>
                <a:cs typeface="Arial" charset="0"/>
              </a:rPr>
              <a:t>Обзор существующей инфраструктуры и приложений в государственных органах</a:t>
            </a:r>
          </a:p>
          <a:p>
            <a:pPr marL="342900" indent="-342900" algn="just">
              <a:buFont typeface="Wingdings" pitchFamily="2" charset="2"/>
              <a:buChar char="§"/>
              <a:tabLst>
                <a:tab pos="457200" algn="l"/>
              </a:tabLst>
            </a:pPr>
            <a:endParaRPr lang="ru-RU" sz="700">
              <a:solidFill>
                <a:srgbClr val="002060"/>
              </a:solidFill>
              <a:cs typeface="Arial" charset="0"/>
            </a:endParaRPr>
          </a:p>
          <a:p>
            <a:pPr marL="342900" indent="-342900" algn="just"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>
                <a:solidFill>
                  <a:srgbClr val="002060"/>
                </a:solidFill>
                <a:cs typeface="Arial" charset="0"/>
              </a:rPr>
              <a:t>Подготовка подробного плана действий по перемещению существующих систем и инфраструктуры в ОЭП</a:t>
            </a:r>
            <a:r>
              <a:rPr lang="en-US" sz="1600">
                <a:solidFill>
                  <a:srgbClr val="002060"/>
                </a:solidFill>
                <a:cs typeface="Arial" charset="0"/>
              </a:rPr>
              <a:t> </a:t>
            </a:r>
            <a:endParaRPr lang="ru-RU" sz="1600">
              <a:solidFill>
                <a:srgbClr val="002060"/>
              </a:solidFill>
              <a:cs typeface="Arial" charset="0"/>
            </a:endParaRPr>
          </a:p>
          <a:p>
            <a:pPr marL="342900" indent="-342900" algn="just">
              <a:buFont typeface="Wingdings" pitchFamily="2" charset="2"/>
              <a:buChar char="§"/>
              <a:tabLst>
                <a:tab pos="457200" algn="l"/>
              </a:tabLst>
            </a:pPr>
            <a:endParaRPr lang="en-US" sz="700">
              <a:solidFill>
                <a:srgbClr val="002060"/>
              </a:solidFill>
              <a:cs typeface="Arial" charset="0"/>
            </a:endParaRPr>
          </a:p>
          <a:p>
            <a:pPr marL="342900" indent="-342900" algn="just"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>
                <a:solidFill>
                  <a:srgbClr val="002060"/>
                </a:solidFill>
                <a:cs typeface="Arial" charset="0"/>
              </a:rPr>
              <a:t>Повышение автоматизации бизнес-процессов, создание новых приложений в структуре ОЭП</a:t>
            </a:r>
            <a:r>
              <a:rPr lang="en-US" sz="1600">
                <a:solidFill>
                  <a:srgbClr val="002060"/>
                </a:solidFill>
                <a:cs typeface="Arial" charset="0"/>
              </a:rPr>
              <a:t> </a:t>
            </a:r>
            <a:endParaRPr lang="ru-RU" sz="1600">
              <a:solidFill>
                <a:srgbClr val="002060"/>
              </a:solidFill>
              <a:cs typeface="Arial" charset="0"/>
            </a:endParaRPr>
          </a:p>
          <a:p>
            <a:pPr marL="342900" indent="-342900" algn="just">
              <a:tabLst>
                <a:tab pos="457200" algn="l"/>
              </a:tabLst>
            </a:pPr>
            <a:endParaRPr lang="ru-RU" sz="500">
              <a:solidFill>
                <a:srgbClr val="002060"/>
              </a:solidFill>
              <a:cs typeface="Arial" charset="0"/>
            </a:endParaRPr>
          </a:p>
          <a:p>
            <a:pPr marL="342900" indent="-342900" algn="just"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>
                <a:solidFill>
                  <a:srgbClr val="002060"/>
                </a:solidFill>
                <a:cs typeface="Arial" charset="0"/>
              </a:rPr>
              <a:t>Перемещение существующих ИТ-инфраструктур, включая приложения, в структуру ОЭП</a:t>
            </a:r>
            <a:r>
              <a:rPr lang="en-US" sz="1600">
                <a:solidFill>
                  <a:srgbClr val="002060"/>
                </a:solidFill>
                <a:cs typeface="Arial" charset="0"/>
              </a:rPr>
              <a:t> </a:t>
            </a:r>
            <a:endParaRPr lang="ru-RU" sz="1600">
              <a:solidFill>
                <a:srgbClr val="002060"/>
              </a:solidFill>
              <a:cs typeface="Arial" charset="0"/>
            </a:endParaRPr>
          </a:p>
          <a:p>
            <a:pPr marL="342900" indent="-342900" algn="just">
              <a:tabLst>
                <a:tab pos="457200" algn="l"/>
              </a:tabLst>
            </a:pPr>
            <a:endParaRPr lang="ru-RU" sz="500">
              <a:solidFill>
                <a:srgbClr val="002060"/>
              </a:solidFill>
            </a:endParaRPr>
          </a:p>
          <a:p>
            <a:pPr marL="342900" indent="-342900" algn="just">
              <a:buFont typeface="Wingdings" pitchFamily="2" charset="2"/>
              <a:buChar char="§"/>
              <a:tabLst>
                <a:tab pos="457200" algn="l"/>
              </a:tabLst>
            </a:pPr>
            <a:r>
              <a:rPr lang="ru-RU" sz="1600">
                <a:solidFill>
                  <a:srgbClr val="002060"/>
                </a:solidFill>
              </a:rPr>
              <a:t>Поддержка и модернизация</a:t>
            </a:r>
          </a:p>
        </p:txBody>
      </p:sp>
      <p:pic>
        <p:nvPicPr>
          <p:cNvPr id="27654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0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800" y="6399213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Line 13"/>
          <p:cNvSpPr>
            <a:spLocks noChangeShapeType="1"/>
          </p:cNvSpPr>
          <p:nvPr/>
        </p:nvSpPr>
        <p:spPr bwMode="auto">
          <a:xfrm>
            <a:off x="0" y="6653213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Выгнутая влево стрелка 132"/>
          <p:cNvSpPr/>
          <p:nvPr/>
        </p:nvSpPr>
        <p:spPr>
          <a:xfrm rot="13516929" flipV="1">
            <a:off x="4666456" y="3094832"/>
            <a:ext cx="1577975" cy="3760788"/>
          </a:xfrm>
          <a:prstGeom prst="curvedRightArrow">
            <a:avLst>
              <a:gd name="adj1" fmla="val 25000"/>
              <a:gd name="adj2" fmla="val 38470"/>
              <a:gd name="adj3" fmla="val 229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08" name="Выгнутая влево стрелка 107"/>
          <p:cNvSpPr/>
          <p:nvPr/>
        </p:nvSpPr>
        <p:spPr>
          <a:xfrm rot="8445930">
            <a:off x="4557713" y="898525"/>
            <a:ext cx="1439862" cy="3881438"/>
          </a:xfrm>
          <a:prstGeom prst="curvedRightArrow">
            <a:avLst>
              <a:gd name="adj1" fmla="val 25000"/>
              <a:gd name="adj2" fmla="val 38470"/>
              <a:gd name="adj3" fmla="val 229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0"/>
            <a:ext cx="9144000" cy="9080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676" name="TextBox 28"/>
          <p:cNvSpPr txBox="1">
            <a:spLocks noChangeArrowheads="1"/>
          </p:cNvSpPr>
          <p:nvPr/>
        </p:nvSpPr>
        <p:spPr bwMode="auto">
          <a:xfrm>
            <a:off x="1042988" y="220663"/>
            <a:ext cx="7272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cs typeface="Arial" charset="0"/>
              </a:rPr>
              <a:t>Перемещение существующих ИТ-инфраструктур</a:t>
            </a:r>
            <a:endParaRPr lang="en-US" sz="2000" b="1">
              <a:solidFill>
                <a:schemeClr val="bg1"/>
              </a:solidFill>
              <a:cs typeface="Arial" charset="0"/>
            </a:endParaRPr>
          </a:p>
        </p:txBody>
      </p:sp>
      <p:cxnSp>
        <p:nvCxnSpPr>
          <p:cNvPr id="112" name="Прямая со стрелкой 111"/>
          <p:cNvCxnSpPr>
            <a:stCxn id="102" idx="2"/>
            <a:endCxn id="105" idx="0"/>
          </p:cNvCxnSpPr>
          <p:nvPr/>
        </p:nvCxnSpPr>
        <p:spPr>
          <a:xfrm rot="16200000" flipH="1">
            <a:off x="1612106" y="3672682"/>
            <a:ext cx="1095375" cy="1588"/>
          </a:xfrm>
          <a:prstGeom prst="straightConnector1">
            <a:avLst/>
          </a:prstGeom>
          <a:ln w="5715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37"/>
          <p:cNvGrpSpPr>
            <a:grpSpLocks/>
          </p:cNvGrpSpPr>
          <p:nvPr/>
        </p:nvGrpSpPr>
        <p:grpSpPr bwMode="auto">
          <a:xfrm>
            <a:off x="0" y="765175"/>
            <a:ext cx="4211638" cy="3024188"/>
            <a:chOff x="0" y="765175"/>
            <a:chExt cx="4211638" cy="3024188"/>
          </a:xfrm>
        </p:grpSpPr>
        <p:pic>
          <p:nvPicPr>
            <p:cNvPr id="28708" name="Picture 15" descr="C:\Documents and Settings\Администратор\Рабочий стол\Untitled-1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765175"/>
              <a:ext cx="4211638" cy="3024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" name="Прямоугольник 101"/>
            <p:cNvSpPr/>
            <p:nvPr/>
          </p:nvSpPr>
          <p:spPr>
            <a:xfrm>
              <a:off x="684213" y="1325563"/>
              <a:ext cx="2951162" cy="180022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8710" name="Picture 65" descr="C:\Documents and Settings\Администратор\Рабочий стол\data-center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47813" y="1757363"/>
              <a:ext cx="1117600" cy="11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711" name="TextBox 119"/>
            <p:cNvSpPr txBox="1">
              <a:spLocks noChangeArrowheads="1"/>
            </p:cNvSpPr>
            <p:nvPr/>
          </p:nvSpPr>
          <p:spPr bwMode="auto">
            <a:xfrm>
              <a:off x="1652588" y="2879725"/>
              <a:ext cx="903287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rgbClr val="002060"/>
                  </a:solidFill>
                </a:rPr>
                <a:t>Data Center</a:t>
              </a:r>
              <a:endParaRPr lang="ru-RU" sz="1000" b="1">
                <a:solidFill>
                  <a:srgbClr val="002060"/>
                </a:solidFill>
              </a:endParaRPr>
            </a:p>
          </p:txBody>
        </p:sp>
        <p:sp>
          <p:nvSpPr>
            <p:cNvPr id="28712" name="TextBox 121"/>
            <p:cNvSpPr txBox="1">
              <a:spLocks noChangeArrowheads="1"/>
            </p:cNvSpPr>
            <p:nvPr/>
          </p:nvSpPr>
          <p:spPr bwMode="auto">
            <a:xfrm>
              <a:off x="900113" y="1377950"/>
              <a:ext cx="247332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</a:rPr>
                <a:t>E-Government Data Center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  <p:sp>
          <p:nvSpPr>
            <p:cNvPr id="28713" name="TextBox 125"/>
            <p:cNvSpPr txBox="1">
              <a:spLocks noChangeArrowheads="1"/>
            </p:cNvSpPr>
            <p:nvPr/>
          </p:nvSpPr>
          <p:spPr bwMode="auto">
            <a:xfrm>
              <a:off x="1835150" y="981075"/>
              <a:ext cx="7874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</a:rPr>
                <a:t>Cloud</a:t>
              </a:r>
              <a:endParaRPr lang="ru-RU">
                <a:solidFill>
                  <a:srgbClr val="002060"/>
                </a:solidFill>
              </a:endParaRPr>
            </a:p>
          </p:txBody>
        </p:sp>
      </p:grpSp>
      <p:grpSp>
        <p:nvGrpSpPr>
          <p:cNvPr id="3" name="Группа 38"/>
          <p:cNvGrpSpPr>
            <a:grpSpLocks/>
          </p:cNvGrpSpPr>
          <p:nvPr/>
        </p:nvGrpSpPr>
        <p:grpSpPr bwMode="auto">
          <a:xfrm>
            <a:off x="684213" y="4221163"/>
            <a:ext cx="2952750" cy="1800225"/>
            <a:chOff x="684449" y="4221163"/>
            <a:chExt cx="2952299" cy="1800225"/>
          </a:xfrm>
        </p:grpSpPr>
        <p:sp>
          <p:nvSpPr>
            <p:cNvPr id="105" name="Прямоугольник 104"/>
            <p:cNvSpPr/>
            <p:nvPr/>
          </p:nvSpPr>
          <p:spPr>
            <a:xfrm>
              <a:off x="684449" y="4221163"/>
              <a:ext cx="2952299" cy="1800225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8703" name="TextBox 114"/>
            <p:cNvSpPr txBox="1">
              <a:spLocks noChangeArrowheads="1"/>
            </p:cNvSpPr>
            <p:nvPr/>
          </p:nvSpPr>
          <p:spPr bwMode="auto">
            <a:xfrm>
              <a:off x="2527300" y="5281613"/>
              <a:ext cx="11080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2060"/>
                  </a:solidFill>
                </a:rPr>
                <a:t>Thin Client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  <p:sp>
          <p:nvSpPr>
            <p:cNvPr id="28704" name="TextBox 123"/>
            <p:cNvSpPr txBox="1">
              <a:spLocks noChangeArrowheads="1"/>
            </p:cNvSpPr>
            <p:nvPr/>
          </p:nvSpPr>
          <p:spPr bwMode="auto">
            <a:xfrm>
              <a:off x="934788" y="4278313"/>
              <a:ext cx="252145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rgbClr val="002060"/>
                  </a:solidFill>
                </a:rPr>
                <a:t>New workplaces in the GBs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  <p:pic>
          <p:nvPicPr>
            <p:cNvPr id="28705" name="Picture 67" descr="C:\Documents and Settings\Администратор\Рабочий стол\Рисунок1 copy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7088" y="5229225"/>
              <a:ext cx="546100" cy="51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06" name="Picture 67" descr="C:\Documents and Settings\Администратор\Рабочий стол\Рисунок1 copy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68438" y="5229225"/>
              <a:ext cx="546100" cy="51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707" name="Picture 67" descr="C:\Documents and Settings\Администратор\Рабочий стол\Рисунок1 copy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82800" y="5229225"/>
              <a:ext cx="544513" cy="51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680" name="Группа 36"/>
          <p:cNvGrpSpPr>
            <a:grpSpLocks/>
          </p:cNvGrpSpPr>
          <p:nvPr/>
        </p:nvGrpSpPr>
        <p:grpSpPr bwMode="auto">
          <a:xfrm>
            <a:off x="4500563" y="2405063"/>
            <a:ext cx="3959225" cy="3097212"/>
            <a:chOff x="4500563" y="2405063"/>
            <a:chExt cx="3959225" cy="3097212"/>
          </a:xfrm>
        </p:grpSpPr>
        <p:sp>
          <p:nvSpPr>
            <p:cNvPr id="100" name="Прямоугольник 99"/>
            <p:cNvSpPr/>
            <p:nvPr/>
          </p:nvSpPr>
          <p:spPr>
            <a:xfrm>
              <a:off x="4500563" y="2405063"/>
              <a:ext cx="3959225" cy="309721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4643438" y="3584575"/>
              <a:ext cx="1974850" cy="10382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5" name="Овал 74"/>
            <p:cNvSpPr/>
            <p:nvPr/>
          </p:nvSpPr>
          <p:spPr>
            <a:xfrm>
              <a:off x="5908675" y="3038475"/>
              <a:ext cx="2389188" cy="239077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28688" name="Группа 76"/>
            <p:cNvGrpSpPr>
              <a:grpSpLocks/>
            </p:cNvGrpSpPr>
            <p:nvPr/>
          </p:nvGrpSpPr>
          <p:grpSpPr bwMode="auto">
            <a:xfrm>
              <a:off x="6511925" y="3402013"/>
              <a:ext cx="1558925" cy="1604962"/>
              <a:chOff x="3419871" y="2564904"/>
              <a:chExt cx="2160241" cy="2224136"/>
            </a:xfrm>
          </p:grpSpPr>
          <p:pic>
            <p:nvPicPr>
              <p:cNvPr id="28699" name="Picture 61" descr="C:\Documents and Settings\Администратор\Рабочий стол\data-server-icon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491881" y="4005064"/>
                <a:ext cx="783976" cy="7839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700" name="Picture 62" descr="C:\Documents and Settings\Администратор\Рабочий стол\Server_icons_lnx-Icons-128X128-email_server.png-128x128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860031" y="3284984"/>
                <a:ext cx="720081" cy="7200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701" name="Picture 63" descr="C:\Documents and Settings\Администратор\Рабочий стол\bc6dc48b743dc5d013b1abaebd2faed2-servers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419871" y="2564904"/>
                <a:ext cx="887564" cy="881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92" name="Прямая со стрелкой 91"/>
            <p:cNvCxnSpPr/>
            <p:nvPr/>
          </p:nvCxnSpPr>
          <p:spPr>
            <a:xfrm flipV="1">
              <a:off x="5780088" y="4133850"/>
              <a:ext cx="520700" cy="0"/>
            </a:xfrm>
            <a:prstGeom prst="straightConnector1">
              <a:avLst/>
            </a:prstGeom>
            <a:ln w="19050">
              <a:solidFill>
                <a:srgbClr val="00206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690" name="Picture 66" descr="C:\Documents and Settings\Администратор\Рабочий стол\desktop_computer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787900" y="3629025"/>
              <a:ext cx="936625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91" name="TextBox 113"/>
            <p:cNvSpPr txBox="1">
              <a:spLocks noChangeArrowheads="1"/>
            </p:cNvSpPr>
            <p:nvPr/>
          </p:nvSpPr>
          <p:spPr bwMode="auto">
            <a:xfrm>
              <a:off x="7740650" y="5183188"/>
              <a:ext cx="658813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rgbClr val="002060"/>
                  </a:solidFill>
                </a:rPr>
                <a:t>Firewall</a:t>
              </a:r>
              <a:endParaRPr lang="ru-RU" sz="1000" b="1">
                <a:solidFill>
                  <a:srgbClr val="002060"/>
                </a:solidFill>
              </a:endParaRPr>
            </a:p>
          </p:txBody>
        </p:sp>
        <p:sp>
          <p:nvSpPr>
            <p:cNvPr id="28692" name="TextBox 116"/>
            <p:cNvSpPr txBox="1">
              <a:spLocks noChangeArrowheads="1"/>
            </p:cNvSpPr>
            <p:nvPr/>
          </p:nvSpPr>
          <p:spPr bwMode="auto">
            <a:xfrm>
              <a:off x="6516688" y="4997450"/>
              <a:ext cx="801687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rgbClr val="002060"/>
                  </a:solidFill>
                </a:rPr>
                <a:t>DB Server</a:t>
              </a:r>
              <a:endParaRPr lang="ru-RU" sz="1000" b="1">
                <a:solidFill>
                  <a:srgbClr val="002060"/>
                </a:solidFill>
              </a:endParaRPr>
            </a:p>
          </p:txBody>
        </p:sp>
        <p:sp>
          <p:nvSpPr>
            <p:cNvPr id="28693" name="TextBox 117"/>
            <p:cNvSpPr txBox="1">
              <a:spLocks noChangeArrowheads="1"/>
            </p:cNvSpPr>
            <p:nvPr/>
          </p:nvSpPr>
          <p:spPr bwMode="auto">
            <a:xfrm>
              <a:off x="7380288" y="4498975"/>
              <a:ext cx="86360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rgbClr val="002060"/>
                  </a:solidFill>
                </a:rPr>
                <a:t>Mail Server</a:t>
              </a:r>
              <a:endParaRPr lang="ru-RU" sz="1000" b="1">
                <a:solidFill>
                  <a:srgbClr val="002060"/>
                </a:solidFill>
              </a:endParaRPr>
            </a:p>
          </p:txBody>
        </p:sp>
        <p:sp>
          <p:nvSpPr>
            <p:cNvPr id="28694" name="TextBox 118"/>
            <p:cNvSpPr txBox="1">
              <a:spLocks noChangeArrowheads="1"/>
            </p:cNvSpPr>
            <p:nvPr/>
          </p:nvSpPr>
          <p:spPr bwMode="auto">
            <a:xfrm>
              <a:off x="6443663" y="4037013"/>
              <a:ext cx="866775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rgbClr val="002060"/>
                  </a:solidFill>
                </a:rPr>
                <a:t>App Server</a:t>
              </a:r>
              <a:endParaRPr lang="ru-RU" sz="1000" b="1">
                <a:solidFill>
                  <a:srgbClr val="002060"/>
                </a:solidFill>
              </a:endParaRPr>
            </a:p>
          </p:txBody>
        </p:sp>
        <p:sp>
          <p:nvSpPr>
            <p:cNvPr id="28695" name="TextBox 122"/>
            <p:cNvSpPr txBox="1">
              <a:spLocks noChangeArrowheads="1"/>
            </p:cNvSpPr>
            <p:nvPr/>
          </p:nvSpPr>
          <p:spPr bwMode="auto">
            <a:xfrm>
              <a:off x="5259748" y="2473325"/>
              <a:ext cx="284885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rgbClr val="002060"/>
                  </a:solidFill>
                </a:rPr>
                <a:t>Existing workplaces in the GBs</a:t>
              </a:r>
              <a:endParaRPr lang="ru-RU" sz="1400" b="1">
                <a:solidFill>
                  <a:srgbClr val="002060"/>
                </a:solidFill>
              </a:endParaRPr>
            </a:p>
          </p:txBody>
        </p:sp>
        <p:pic>
          <p:nvPicPr>
            <p:cNvPr id="28696" name="Picture 66" descr="C:\Documents and Settings\Администратор\Рабочий стол\desktop_computer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621213" y="4868863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7" name="Picture 66" descr="C:\Documents and Settings\Администратор\Рабочий стол\desktop_computer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132388" y="4881563"/>
              <a:ext cx="452437" cy="452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8" name="Picture 66" descr="C:\Documents and Settings\Администратор\Рабочий стол\desktop_computer.pn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630863" y="4881563"/>
              <a:ext cx="454025" cy="452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681" name="Picture 7" descr="E:\Documents and Settings\Администратор\Рабочий стол\132312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1288" y="74613"/>
            <a:ext cx="779462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0" descr="Log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43800" y="6399213"/>
            <a:ext cx="14636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Line 13"/>
          <p:cNvSpPr>
            <a:spLocks noChangeShapeType="1"/>
          </p:cNvSpPr>
          <p:nvPr/>
        </p:nvSpPr>
        <p:spPr bwMode="auto">
          <a:xfrm>
            <a:off x="0" y="6653213"/>
            <a:ext cx="7454900" cy="0"/>
          </a:xfrm>
          <a:prstGeom prst="line">
            <a:avLst/>
          </a:prstGeom>
          <a:noFill/>
          <a:ln w="3175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8684" name="Picture 9" descr="C:\Documents and Settings\Администратор\Рабочий стол\Banner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733800" y="2638425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0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3155</TotalTime>
  <Words>2194</Words>
  <Application>Microsoft Office PowerPoint</Application>
  <PresentationFormat>Экран (4:3)</PresentationFormat>
  <Paragraphs>395</Paragraphs>
  <Slides>27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ヒラギノ角ゴ Pro W3</vt:lpstr>
      <vt:lpstr>Calibri</vt:lpstr>
      <vt:lpstr>Times New Roman</vt:lpstr>
      <vt:lpstr>Wingdings</vt:lpstr>
      <vt:lpstr>Tahoma</vt:lpstr>
      <vt:lpstr>Custom Design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Kenan</dc:creator>
  <cp:lastModifiedBy>Aleshkevich.Natalya</cp:lastModifiedBy>
  <cp:revision>332</cp:revision>
  <dcterms:created xsi:type="dcterms:W3CDTF">2011-11-02T12:31:42Z</dcterms:created>
  <dcterms:modified xsi:type="dcterms:W3CDTF">2013-04-29T12:33:41Z</dcterms:modified>
</cp:coreProperties>
</file>